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70" r:id="rId3"/>
    <p:sldId id="318" r:id="rId4"/>
    <p:sldId id="319" r:id="rId5"/>
    <p:sldId id="320" r:id="rId6"/>
    <p:sldId id="322" r:id="rId7"/>
    <p:sldId id="321" r:id="rId8"/>
    <p:sldId id="323" r:id="rId9"/>
    <p:sldId id="314" r:id="rId10"/>
    <p:sldId id="315" r:id="rId11"/>
    <p:sldId id="316" r:id="rId12"/>
    <p:sldId id="271" r:id="rId13"/>
    <p:sldId id="272" r:id="rId14"/>
    <p:sldId id="273" r:id="rId15"/>
    <p:sldId id="311" r:id="rId16"/>
    <p:sldId id="257" r:id="rId17"/>
    <p:sldId id="269" r:id="rId18"/>
    <p:sldId id="274" r:id="rId19"/>
    <p:sldId id="275" r:id="rId20"/>
    <p:sldId id="276" r:id="rId21"/>
    <p:sldId id="317" r:id="rId22"/>
    <p:sldId id="277" r:id="rId23"/>
    <p:sldId id="312" r:id="rId24"/>
    <p:sldId id="326" r:id="rId25"/>
    <p:sldId id="313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103" autoAdjust="0"/>
    <p:restoredTop sz="94434" autoAdjust="0"/>
  </p:normalViewPr>
  <p:slideViewPr>
    <p:cSldViewPr>
      <p:cViewPr varScale="1">
        <p:scale>
          <a:sx n="111" d="100"/>
          <a:sy n="111" d="100"/>
        </p:scale>
        <p:origin x="15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-5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479953-E5FE-4805-B9DC-B7AB2E362055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22A4B-8D91-4D20-98DA-B90E2D3B337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77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1331640" y="2708920"/>
            <a:ext cx="7704856" cy="2105273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4900" b="1" dirty="0"/>
              <a:t>Как общаться и продуктивно взаимодействовать с наставляемым?</a:t>
            </a:r>
          </a:p>
          <a:p>
            <a:pPr algn="ctr"/>
            <a:endParaRPr lang="ru-RU" sz="4000" b="1" dirty="0"/>
          </a:p>
          <a:p>
            <a:pPr algn="ctr"/>
            <a:r>
              <a:rPr lang="ru-RU" sz="4000" i="1" dirty="0"/>
              <a:t>Обучение наставников техникам коммуникации </a:t>
            </a:r>
            <a:br>
              <a:rPr lang="ru-RU" sz="4000" i="1" dirty="0"/>
            </a:br>
            <a:r>
              <a:rPr lang="ru-RU" sz="4000" i="1" dirty="0"/>
              <a:t>и мотивации на основе принципов доверия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Активное слушание</a:t>
            </a: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3100" dirty="0">
                <a:solidFill>
                  <a:srgbClr val="0070C0"/>
                </a:solidFill>
              </a:rPr>
              <a:t>(умение слушать и </a:t>
            </a:r>
            <a:r>
              <a:rPr lang="ru-RU" sz="3200" dirty="0">
                <a:solidFill>
                  <a:srgbClr val="0070C0"/>
                </a:solidFill>
              </a:rPr>
              <a:t>слышать)</a:t>
            </a:r>
            <a:br>
              <a:rPr lang="ru-RU" sz="3200" dirty="0"/>
            </a:br>
            <a:br>
              <a:rPr lang="ru-RU" sz="3100" dirty="0">
                <a:solidFill>
                  <a:srgbClr val="0070C0"/>
                </a:solidFill>
              </a:rPr>
            </a:br>
            <a:endParaRPr lang="ru-RU" sz="3100" dirty="0">
              <a:solidFill>
                <a:srgbClr val="0070C0"/>
              </a:solidFill>
            </a:endParaRPr>
          </a:p>
        </p:txBody>
      </p:sp>
      <p:sp>
        <p:nvSpPr>
          <p:cNvPr id="5" name="Объект 3"/>
          <p:cNvSpPr txBox="1">
            <a:spLocks/>
          </p:cNvSpPr>
          <p:nvPr/>
        </p:nvSpPr>
        <p:spPr>
          <a:xfrm>
            <a:off x="611560" y="1772816"/>
            <a:ext cx="8153400" cy="2398092"/>
          </a:xfrm>
          <a:prstGeom prst="rect">
            <a:avLst/>
          </a:prstGeom>
        </p:spPr>
        <p:txBody>
          <a:bodyPr vert="horz" wrap="square">
            <a:sp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"/>
              <a:buNone/>
            </a:pPr>
            <a:r>
              <a:rPr lang="ru-RU" sz="2400" b="1" u="sng" dirty="0"/>
              <a:t>Самораскрытие </a:t>
            </a:r>
            <a:r>
              <a:rPr lang="ru-RU" sz="2400" dirty="0"/>
              <a:t>используется в том случае, если уместно показать, что вы разделяете переживания и чувства наставляемого и в вашем личном опыте есть подобные переживания. </a:t>
            </a:r>
          </a:p>
          <a:p>
            <a:pPr marL="0" indent="0" algn="just">
              <a:buFont typeface="Wingdings"/>
              <a:buNone/>
            </a:pPr>
            <a:r>
              <a:rPr lang="ru-RU" sz="2400" dirty="0"/>
              <a:t>«Я не чувствую, что меня слышат…», «Я боюсь сделать неправильный выбор, не оправдать надежд».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365104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u="sng" dirty="0"/>
              <a:t>Невербальное сопровождение </a:t>
            </a:r>
            <a:r>
              <a:rPr lang="ru-RU" sz="2400" dirty="0"/>
              <a:t>используется для того, чтобы показать заинтересованность в собеседнике через позу, жесты, мимику, интонации, голос, молчание, паузы.  </a:t>
            </a:r>
          </a:p>
        </p:txBody>
      </p:sp>
    </p:spTree>
    <p:extLst>
      <p:ext uri="{BB962C8B-B14F-4D97-AF65-F5344CB8AC3E}">
        <p14:creationId xmlns:p14="http://schemas.microsoft.com/office/powerpoint/2010/main" val="19038580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5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Активное слушание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600" b="1" u="sng" dirty="0"/>
              <a:t>Резюмирование </a:t>
            </a:r>
            <a:r>
              <a:rPr lang="ru-RU" sz="2600" dirty="0"/>
              <a:t>используется в том случае, если необходимо подытожить, обобщить сказанное, чтобы сложилась общая картина, которую вы оба понимаете однозначно. </a:t>
            </a:r>
          </a:p>
          <a:p>
            <a:pPr marL="0" indent="0" algn="just">
              <a:buNone/>
            </a:pPr>
            <a:endParaRPr lang="ru-RU" sz="2600" dirty="0"/>
          </a:p>
          <a:p>
            <a:pPr marL="0" indent="0" algn="just">
              <a:buNone/>
            </a:pPr>
            <a:r>
              <a:rPr lang="ru-RU" sz="2600" dirty="0"/>
              <a:t>«Давай подведем итоги сказанного …»</a:t>
            </a:r>
          </a:p>
          <a:p>
            <a:pPr marL="0" indent="0" algn="just">
              <a:buNone/>
            </a:pPr>
            <a:r>
              <a:rPr lang="ru-RU" sz="2600" dirty="0"/>
              <a:t>«Опираясь на твои слова, можно сказать, что …»</a:t>
            </a:r>
          </a:p>
          <a:p>
            <a:pPr marL="0" indent="0" algn="just">
              <a:buNone/>
            </a:pPr>
            <a:r>
              <a:rPr lang="ru-RU" sz="2600" dirty="0"/>
              <a:t>«Главное, о чем ты сказал, - это …»</a:t>
            </a:r>
          </a:p>
          <a:p>
            <a:pPr marL="0" indent="0" algn="just">
              <a:buNone/>
            </a:pPr>
            <a:r>
              <a:rPr lang="ru-RU" sz="2600" dirty="0"/>
              <a:t>«Что для тебя сегодня было важным?»</a:t>
            </a:r>
          </a:p>
          <a:p>
            <a:pPr marL="0" indent="0" algn="just">
              <a:buNone/>
            </a:pPr>
            <a:r>
              <a:rPr lang="ru-RU" sz="2600" dirty="0"/>
              <a:t>«Чего тебе сегодня не хватило?»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267744" y="692696"/>
            <a:ext cx="48018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0070C0"/>
                </a:solidFill>
              </a:rPr>
              <a:t>(умение слушать и слышать)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899699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ru-RU" dirty="0"/>
            </a:br>
            <a:r>
              <a:rPr lang="ru-RU" dirty="0"/>
              <a:t>«Эти разные вопросы…»</a:t>
            </a:r>
            <a:br>
              <a:rPr lang="ru-RU" dirty="0"/>
            </a:br>
            <a:r>
              <a:rPr lang="ru-RU" sz="3600" dirty="0">
                <a:solidFill>
                  <a:srgbClr val="0070C0"/>
                </a:solidFill>
              </a:rPr>
              <a:t>(умение задавать вопросы)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3140968"/>
            <a:ext cx="8784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/>
              <a:t>Закрытые вопросы </a:t>
            </a:r>
            <a:r>
              <a:rPr lang="ru-RU" sz="2000" b="1" dirty="0"/>
              <a:t>используются на стадии проверки и подтверждения информации, резюмирования</a:t>
            </a:r>
          </a:p>
          <a:p>
            <a:pPr algn="ctr"/>
            <a:r>
              <a:rPr lang="ru-RU" sz="2000" dirty="0"/>
              <a:t>Правильно ли я понял, что … так? Вы имели в виду то …? </a:t>
            </a:r>
          </a:p>
          <a:p>
            <a:pPr algn="ctr"/>
            <a:r>
              <a:rPr lang="ru-RU" sz="2000" dirty="0"/>
              <a:t>Вы хотели сказать что …? Вы пришли, чтобы обсудить …?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0112" y="1628800"/>
            <a:ext cx="9001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/>
              <a:t>Открытые вопросы </a:t>
            </a:r>
            <a:r>
              <a:rPr lang="ru-RU" sz="2000" b="1" dirty="0"/>
              <a:t>используются с целью сбора информации, для начала и перехода к следующему этапу разговора,  для того, чтобы заставить собеседника подумать, выяснить его интересы, сомнения, тревоги.    </a:t>
            </a:r>
          </a:p>
          <a:p>
            <a:pPr algn="ctr"/>
            <a:r>
              <a:rPr lang="ru-RU" sz="2000" dirty="0"/>
              <a:t>Что? Где ? Когда? Для чего? Зачем? В связи с чем?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104" y="4725144"/>
            <a:ext cx="90730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/>
              <a:t>Альтернативные вопросы </a:t>
            </a:r>
            <a:r>
              <a:rPr lang="ru-RU" sz="2000" b="1" dirty="0"/>
              <a:t>дают собеседнику возможность сделать выбор из двух (или более) предложений, проявить инициативу, помогают принять решение.</a:t>
            </a:r>
          </a:p>
          <a:p>
            <a:pPr algn="ctr"/>
            <a:r>
              <a:rPr lang="ru-RU" sz="2000" dirty="0"/>
              <a:t>Как ты поступишь? (не знаю)</a:t>
            </a:r>
          </a:p>
          <a:p>
            <a:pPr algn="ctr"/>
            <a:r>
              <a:rPr lang="ru-RU" sz="2000" dirty="0"/>
              <a:t>Тебе важен сейчас мой опыт или ты хочешь найти свой путь?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856984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Построение встречи по модели</a:t>
            </a:r>
            <a:r>
              <a:rPr lang="en-US" dirty="0"/>
              <a:t> </a:t>
            </a:r>
            <a:r>
              <a:rPr lang="en-US" b="1" dirty="0"/>
              <a:t>GROW</a:t>
            </a:r>
            <a:r>
              <a:rPr lang="ru-RU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1011" y="3356992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R</a:t>
            </a:r>
            <a:r>
              <a:rPr lang="en-US" sz="2800" i="1" dirty="0"/>
              <a:t>eality</a:t>
            </a:r>
            <a:r>
              <a:rPr lang="ru-RU" sz="2800" b="1" i="1" dirty="0"/>
              <a:t>	Реальность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0496" y="3933056"/>
            <a:ext cx="8426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O</a:t>
            </a:r>
            <a:r>
              <a:rPr lang="en-US" sz="2800" i="1" dirty="0"/>
              <a:t>ptions</a:t>
            </a:r>
            <a:r>
              <a:rPr lang="ru-RU" sz="2800" b="1" i="1" dirty="0"/>
              <a:t>	Варианты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4581128"/>
            <a:ext cx="84249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W</a:t>
            </a:r>
            <a:r>
              <a:rPr lang="en-US" sz="2800" i="1" dirty="0"/>
              <a:t>ill</a:t>
            </a:r>
            <a:r>
              <a:rPr lang="ru-RU" sz="2800" b="1" i="1" dirty="0"/>
              <a:t>		Намерение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1609636"/>
            <a:ext cx="8347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/>
              <a:t>Структура встречи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9577" y="2784425"/>
            <a:ext cx="83478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/>
              <a:t>G</a:t>
            </a:r>
            <a:r>
              <a:rPr lang="en-US" sz="2800" i="1" dirty="0"/>
              <a:t>oal</a:t>
            </a:r>
            <a:r>
              <a:rPr lang="ru-RU" sz="2800" b="1" i="1" dirty="0"/>
              <a:t>		Цель </a:t>
            </a:r>
            <a:r>
              <a:rPr lang="en-US" sz="2800" b="1" i="1" dirty="0"/>
              <a:t> </a:t>
            </a:r>
            <a:endParaRPr lang="ru-RU" sz="28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07504" y="5589240"/>
            <a:ext cx="90570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i="1" dirty="0"/>
              <a:t>Особая последовательность вопросов для повышения эффективности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228600"/>
            <a:ext cx="9001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Построение встречи по модели</a:t>
            </a:r>
            <a:r>
              <a:rPr lang="en-US" dirty="0"/>
              <a:t> </a:t>
            </a:r>
            <a:r>
              <a:rPr lang="en-US" b="1" dirty="0"/>
              <a:t>GROW</a:t>
            </a:r>
            <a:r>
              <a:rPr lang="ru-RU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1560" y="2132856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400" i="1" dirty="0">
              <a:solidFill>
                <a:srgbClr val="0070C0"/>
              </a:solidFill>
            </a:endParaRPr>
          </a:p>
          <a:p>
            <a:pPr algn="just"/>
            <a:endParaRPr lang="ru-RU" sz="2400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https://avatars.mds.yandex.net/get-zen_doc/59126/pub_5d9c6214a3f6e400b11d872a_5d9c62361febd400b191f391/scale_12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443" y="1490725"/>
            <a:ext cx="6486252" cy="4522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611560" y="599306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/>
              <a:t>Особая последовательность вопросов для повышения эффективности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/>
              <a:t>Практикум 2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531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i="1" dirty="0"/>
              <a:t>Задание: </a:t>
            </a:r>
          </a:p>
          <a:p>
            <a:pPr marL="0" indent="0" algn="just">
              <a:buNone/>
            </a:pPr>
            <a:r>
              <a:rPr lang="ru-RU" sz="3100" i="1" dirty="0"/>
              <a:t>Перед Вами перечень вопросов 4 - х этапов методики построения встреч по модели </a:t>
            </a:r>
            <a:r>
              <a:rPr lang="en-US" sz="3100" i="1" dirty="0"/>
              <a:t>GROW</a:t>
            </a:r>
            <a:r>
              <a:rPr lang="ru-RU" sz="3100" i="1" dirty="0"/>
              <a:t> (постановка цели, обзор реальности, обзор возможностей, выбор действия). </a:t>
            </a:r>
          </a:p>
          <a:p>
            <a:pPr marL="0" indent="0" algn="just">
              <a:buNone/>
            </a:pPr>
            <a:endParaRPr lang="ru-RU" sz="3100" dirty="0"/>
          </a:p>
          <a:p>
            <a:pPr lvl="0" algn="just"/>
            <a:r>
              <a:rPr lang="ru-RU" sz="3100" i="1" dirty="0"/>
              <a:t>Определите, на каких этапах используются вопросы какого типа (закрытые, открытые, альтернативные). </a:t>
            </a:r>
            <a:endParaRPr lang="ru-RU" sz="3100" dirty="0"/>
          </a:p>
          <a:p>
            <a:pPr lvl="0" algn="just"/>
            <a:r>
              <a:rPr lang="ru-RU" sz="3100" i="1" dirty="0"/>
              <a:t>Разделитесь на пары. Выберите и опишите возможную реальную проблемную ситуацию молодого специалиста, с которой он обращается к наставнику. </a:t>
            </a:r>
            <a:endParaRPr lang="ru-RU" sz="3100" dirty="0"/>
          </a:p>
          <a:p>
            <a:pPr lvl="0" algn="just"/>
            <a:r>
              <a:rPr lang="ru-RU" sz="3100" i="1" dirty="0"/>
              <a:t>С опорой на вопросы представьте свой вариант проведения всех четырех встреч наставника с наставляемым. </a:t>
            </a:r>
            <a:endParaRPr lang="ru-RU" sz="31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49132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856984" cy="990600"/>
          </a:xfrm>
        </p:spPr>
        <p:txBody>
          <a:bodyPr>
            <a:normAutofit fontScale="90000"/>
          </a:bodyPr>
          <a:lstStyle/>
          <a:p>
            <a:pPr algn="r"/>
            <a:r>
              <a:rPr lang="ru-RU" dirty="0"/>
              <a:t>Построение встречи по модели</a:t>
            </a:r>
            <a:r>
              <a:rPr lang="en-US" dirty="0"/>
              <a:t> </a:t>
            </a:r>
            <a:r>
              <a:rPr lang="en-US" b="1" dirty="0"/>
              <a:t>GROW</a:t>
            </a:r>
            <a:r>
              <a:rPr lang="ru-RU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5576" y="141277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/>
              <a:t>1 этап. Постановка цели.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21755" y="2022516"/>
            <a:ext cx="8136904" cy="47859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ru-RU" sz="2000" i="1" dirty="0"/>
              <a:t>Чего ты хочешь? 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ru-RU" sz="2000" i="1" dirty="0"/>
              <a:t>Какой результат будет для тебя наилучшим?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ru-RU" sz="2000" i="1" dirty="0"/>
              <a:t>Как ты поймешь, что это именно тот результат, к которому ты шёл?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ru-RU" sz="2000" i="1" dirty="0"/>
              <a:t>По каким критериям будешь оценивать успешность достижения результата? 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ru-RU" sz="2000" i="1" dirty="0"/>
              <a:t>Что важно для тебя в достижении этой цели?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ru-RU" sz="2000" i="1" dirty="0"/>
              <a:t>Как достижение цели повлияет на все сферы твоей жизни? 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ru-RU" sz="2000" i="1" dirty="0"/>
              <a:t>Что произойдёт, когда ты достигнешь результата? </a:t>
            </a:r>
          </a:p>
          <a:p>
            <a:pPr marL="457200" indent="-457200" algn="just">
              <a:spcAft>
                <a:spcPts val="600"/>
              </a:spcAft>
              <a:buFontTx/>
              <a:buChar char="-"/>
            </a:pPr>
            <a:r>
              <a:rPr lang="ru-RU" sz="2000" i="1" dirty="0"/>
              <a:t>Что ты получишь из того, чего у тебя нет сейчас?  </a:t>
            </a:r>
          </a:p>
          <a:p>
            <a:pPr algn="r">
              <a:lnSpc>
                <a:spcPct val="200000"/>
              </a:lnSpc>
              <a:spcAft>
                <a:spcPts val="600"/>
              </a:spcAft>
            </a:pPr>
            <a:r>
              <a:rPr lang="ru-RU" sz="2000" b="1" dirty="0">
                <a:solidFill>
                  <a:srgbClr val="0070C0"/>
                </a:solidFill>
              </a:rPr>
              <a:t>Какой навык нужен наставнику?</a:t>
            </a:r>
          </a:p>
          <a:p>
            <a:pPr algn="r">
              <a:spcAft>
                <a:spcPts val="600"/>
              </a:spcAft>
            </a:pPr>
            <a:endParaRPr lang="ru-RU" sz="2000" i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414" y="1565906"/>
            <a:ext cx="1284058" cy="112733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928992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Построение встречи по модели</a:t>
            </a:r>
            <a:r>
              <a:rPr lang="en-US" dirty="0"/>
              <a:t> </a:t>
            </a:r>
            <a:r>
              <a:rPr lang="en-US" b="1" dirty="0"/>
              <a:t>GROW</a:t>
            </a:r>
            <a:r>
              <a:rPr lang="ru-RU" dirty="0"/>
              <a:t>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2229" y="148478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/>
              <a:t>2 этап. Обзор реальности.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56778" y="2132856"/>
            <a:ext cx="813690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000" i="1" dirty="0"/>
              <a:t>Что сейчас происходит? 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Что тебя больше всего волнует? 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По десятибалльной шкале, если 10 – это идеальная ситуация, на каком уровне (балле) ты находишься сейчас? 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А на каком уровне (балле) ты хотел бы находиться?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Что ты чувствуешь при этом?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Как то, что сейчас происходит, влияет на другие сферы твоей жизни? 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Кто еще вовлечен в ситуацию?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Что ты уже успел сделать и делаешь для решения этого вопроса? 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Какие ресурсы есть? 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Что ты получишь из того, чего у тебя нет сейчас? </a:t>
            </a:r>
          </a:p>
          <a:p>
            <a:pPr algn="r"/>
            <a:endParaRPr lang="ru-RU" sz="2000" b="1" dirty="0">
              <a:solidFill>
                <a:srgbClr val="0070C0"/>
              </a:solidFill>
            </a:endParaRPr>
          </a:p>
          <a:p>
            <a:pPr algn="r"/>
            <a:r>
              <a:rPr lang="ru-RU" sz="2000" b="1" dirty="0">
                <a:solidFill>
                  <a:srgbClr val="0070C0"/>
                </a:solidFill>
              </a:rPr>
              <a:t>Какой навык нужен наставнику?</a:t>
            </a:r>
          </a:p>
          <a:p>
            <a:pPr algn="r"/>
            <a:endParaRPr lang="ru-RU" sz="2000" i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540504"/>
            <a:ext cx="1296139" cy="118470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Построение встречи по модели</a:t>
            </a:r>
            <a:r>
              <a:rPr lang="en-US" dirty="0"/>
              <a:t> </a:t>
            </a:r>
            <a:r>
              <a:rPr lang="en-US" b="1" dirty="0"/>
              <a:t>GROW</a:t>
            </a:r>
            <a:r>
              <a:rPr lang="ru-RU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1378994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/>
              <a:t>3 этап. Обзор возможностей.</a:t>
            </a:r>
          </a:p>
          <a:p>
            <a:pPr algn="ctr"/>
            <a:r>
              <a:rPr lang="ru-RU" sz="2800" b="1" i="1" dirty="0"/>
              <a:t>(мозговой штурм)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11560" y="2276872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ru-RU" sz="2000" i="1" dirty="0"/>
              <a:t>Что можно сделать для изменения ситуации?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Какие есть варианты?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А какие есть альтернативы?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А ещё? А ещё? А ещё?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А если бы что – то ещё могло быть как вариант, что бы это было?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А что, если бы у тебя были все ресурсы для решения вопроса, что бы ты сделал?   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Кто мог бы помочь тебе в решении этого вопроса?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Где бы ты мог найти информацию?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А что бы ты посоветовал сделать другому на своем месте?</a:t>
            </a:r>
          </a:p>
          <a:p>
            <a:pPr marL="457200" indent="-457200">
              <a:buFontTx/>
              <a:buChar char="-"/>
            </a:pPr>
            <a:r>
              <a:rPr lang="ru-RU" sz="2000" i="1" dirty="0"/>
              <a:t>Какие из выбранных вариантов тебе больше нравятся? </a:t>
            </a:r>
          </a:p>
          <a:p>
            <a:pPr algn="r"/>
            <a:r>
              <a:rPr lang="ru-RU" sz="2000" b="1" dirty="0">
                <a:solidFill>
                  <a:srgbClr val="0070C0"/>
                </a:solidFill>
              </a:rPr>
              <a:t>Какой навык нужен наставнику?</a:t>
            </a:r>
          </a:p>
          <a:p>
            <a:pPr algn="r"/>
            <a:endParaRPr lang="ru-RU" sz="2000" i="1" dirty="0"/>
          </a:p>
          <a:p>
            <a:pPr algn="r"/>
            <a:endParaRPr lang="ru-RU" sz="2000" i="1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540504"/>
            <a:ext cx="1296139" cy="118470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8784976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Построение встречи по модели</a:t>
            </a:r>
            <a:r>
              <a:rPr lang="en-US" dirty="0"/>
              <a:t> </a:t>
            </a:r>
            <a:r>
              <a:rPr lang="en-US" b="1" dirty="0"/>
              <a:t>GROW</a:t>
            </a:r>
            <a:r>
              <a:rPr lang="ru-RU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34463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/>
              <a:t>4 этап. Выбор действия.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1168" y="2132856"/>
            <a:ext cx="828930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Tx/>
              <a:buChar char="-"/>
            </a:pPr>
            <a:r>
              <a:rPr lang="ru-RU" sz="2000" i="1" dirty="0"/>
              <a:t>Что ты будешь делать?</a:t>
            </a:r>
          </a:p>
          <a:p>
            <a:pPr marL="457200" indent="-457200" algn="just">
              <a:buFontTx/>
              <a:buChar char="-"/>
            </a:pPr>
            <a:r>
              <a:rPr lang="ru-RU" sz="2000" i="1" dirty="0"/>
              <a:t>Как ты это будешь делать?</a:t>
            </a:r>
          </a:p>
          <a:p>
            <a:pPr marL="457200" indent="-457200" algn="just">
              <a:buFontTx/>
              <a:buChar char="-"/>
            </a:pPr>
            <a:r>
              <a:rPr lang="ru-RU" sz="2000" i="1" dirty="0"/>
              <a:t>Каким будет твой первый шаг?</a:t>
            </a:r>
          </a:p>
          <a:p>
            <a:pPr marL="457200" indent="-457200" algn="just">
              <a:buFontTx/>
              <a:buChar char="-"/>
            </a:pPr>
            <a:r>
              <a:rPr lang="ru-RU" sz="2000" i="1" dirty="0"/>
              <a:t>Когда ты это сделаешь?</a:t>
            </a:r>
          </a:p>
          <a:p>
            <a:pPr marL="457200" indent="-457200" algn="just">
              <a:buFontTx/>
              <a:buChar char="-"/>
            </a:pPr>
            <a:r>
              <a:rPr lang="ru-RU" sz="2000" i="1" dirty="0"/>
              <a:t>Есть ли что – то, что необходимо учесть перед тем, как приступить к действию?</a:t>
            </a:r>
          </a:p>
          <a:p>
            <a:pPr marL="457200" indent="-457200" algn="just">
              <a:buFontTx/>
              <a:buChar char="-"/>
            </a:pPr>
            <a:r>
              <a:rPr lang="ru-RU" sz="2000" i="1" dirty="0"/>
              <a:t>Достигнешь ли ты при этом своей цели? </a:t>
            </a:r>
          </a:p>
          <a:p>
            <a:pPr marL="457200" indent="-457200" algn="just">
              <a:buFontTx/>
              <a:buChar char="-"/>
            </a:pPr>
            <a:r>
              <a:rPr lang="ru-RU" sz="2000" i="1" dirty="0"/>
              <a:t>Какая поддержка тебе нужна?</a:t>
            </a:r>
          </a:p>
          <a:p>
            <a:pPr marL="457200" indent="-457200" algn="just">
              <a:buFontTx/>
              <a:buChar char="-"/>
            </a:pPr>
            <a:r>
              <a:rPr lang="ru-RU" sz="2000" i="1" dirty="0"/>
              <a:t>Какие возможны препятствия на пути? </a:t>
            </a:r>
          </a:p>
          <a:p>
            <a:pPr marL="457200" indent="-457200" algn="just">
              <a:buFontTx/>
              <a:buChar char="-"/>
            </a:pPr>
            <a:r>
              <a:rPr lang="ru-RU" sz="2000" i="1" dirty="0"/>
              <a:t>Как ты оценишь по шкале от 1 до 10 степень уверенности в том, что ты это сделаешь?</a:t>
            </a:r>
          </a:p>
          <a:p>
            <a:pPr marL="457200" indent="-457200" algn="just">
              <a:buFontTx/>
              <a:buChar char="-"/>
            </a:pPr>
            <a:endParaRPr lang="ru-RU" sz="2000" i="1" dirty="0"/>
          </a:p>
          <a:p>
            <a:pPr algn="r"/>
            <a:r>
              <a:rPr lang="ru-RU" sz="2000" b="1" dirty="0">
                <a:solidFill>
                  <a:srgbClr val="0070C0"/>
                </a:solidFill>
              </a:rPr>
              <a:t>Какой навык нужен наставнику?</a:t>
            </a:r>
          </a:p>
          <a:p>
            <a:pPr algn="just"/>
            <a:endParaRPr lang="ru-RU" sz="20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1540504"/>
            <a:ext cx="1296139" cy="118470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Содержание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9600" y="1628801"/>
            <a:ext cx="81388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AutoNum type="arabicPeriod"/>
            </a:pPr>
            <a:r>
              <a:rPr lang="ru-RU" sz="2400" b="1" dirty="0"/>
              <a:t>ПОЗИЦИИ В ОБЩЕНИИ.</a:t>
            </a:r>
          </a:p>
          <a:p>
            <a:pPr marL="457200" indent="-457200" algn="just">
              <a:buAutoNum type="arabicPeriod"/>
            </a:pPr>
            <a:endParaRPr lang="ru-RU" sz="2400" b="1" dirty="0"/>
          </a:p>
          <a:p>
            <a:pPr marL="457200" indent="-457200" algn="just">
              <a:buAutoNum type="arabicPeriod"/>
            </a:pPr>
            <a:r>
              <a:rPr lang="ru-RU" sz="2400" b="1" dirty="0"/>
              <a:t>ЧТО ТАКОЕ АКТИВНОЕ СЛУШАНИЕ? 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УМЕНИЕ СЛУШАТЬ И СЛЫШАТЬ. </a:t>
            </a:r>
          </a:p>
          <a:p>
            <a:pPr algn="just"/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Техники:  «перефразирование», «эхо», «невербальное сопровождение», «молчание в диалоге», «самораскрытие», «резюмирование».</a:t>
            </a:r>
          </a:p>
          <a:p>
            <a:pPr marL="342900" indent="-342900" algn="just">
              <a:buFontTx/>
              <a:buChar char="-"/>
            </a:pPr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УМЕНИЕ ЗАДАВАТЬ ВОПРОСЫ. </a:t>
            </a:r>
          </a:p>
          <a:p>
            <a:pPr algn="just"/>
            <a:r>
              <a:rPr lang="ru-RU" sz="24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Техники: «закрытые вопросы», «открытые вопросы», «альтернативные вопросы».</a:t>
            </a:r>
          </a:p>
          <a:p>
            <a:pPr algn="just"/>
            <a:endParaRPr lang="ru-RU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just"/>
            <a:r>
              <a:rPr lang="ru-RU" sz="2400" b="1" dirty="0"/>
              <a:t>3. Технология </a:t>
            </a:r>
            <a:r>
              <a:rPr lang="en-US" sz="2400" b="1" dirty="0"/>
              <a:t>GROW</a:t>
            </a:r>
            <a:r>
              <a:rPr lang="ru-RU" sz="2400" b="1" dirty="0"/>
              <a:t>. Технология «Стол </a:t>
            </a:r>
            <a:r>
              <a:rPr lang="ru-RU" sz="2400" b="1"/>
              <a:t>менторов».</a:t>
            </a:r>
            <a:endParaRPr lang="ru-RU" sz="2400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Технология «Стол менторов»</a:t>
            </a:r>
            <a:br>
              <a:rPr lang="ru-RU" dirty="0"/>
            </a:br>
            <a:r>
              <a:rPr lang="ru-RU" dirty="0"/>
              <a:t>Практикум 3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140968"/>
            <a:ext cx="820891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i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789040"/>
            <a:ext cx="2736304" cy="2549152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51520" y="1556792"/>
            <a:ext cx="87129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dirty="0"/>
              <a:t>- Настройтесь на проблемную ситуацию.</a:t>
            </a:r>
          </a:p>
          <a:p>
            <a:r>
              <a:rPr lang="ru-RU" sz="2200" dirty="0"/>
              <a:t>- Сформулируйте вопрос, который вы хотите задать, чтобы получить желаемый результат. </a:t>
            </a:r>
          </a:p>
          <a:p>
            <a:pPr algn="just"/>
            <a:r>
              <a:rPr lang="ru-RU" sz="2200" dirty="0"/>
              <a:t>- Пригласите трёх менторов. Для этого вспомните трёх наставников, с которыми вы бы этот вопрос обсудили (кумир, персонаж, реальный человек, мнение которого для вас значимо).  Запишите их имена. 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75856" y="3789040"/>
            <a:ext cx="1728192" cy="2708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1 ментор </a:t>
            </a:r>
          </a:p>
          <a:p>
            <a:pPr algn="ctr"/>
            <a:r>
              <a:rPr lang="ru-RU" b="1" dirty="0"/>
              <a:t>ИМЯ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220072" y="3789040"/>
            <a:ext cx="1728192" cy="2708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dirty="0"/>
              <a:t>2 ментор</a:t>
            </a:r>
          </a:p>
          <a:p>
            <a:pPr algn="ctr"/>
            <a:r>
              <a:rPr lang="ru-RU" b="1" dirty="0"/>
              <a:t>ИМЯ</a:t>
            </a:r>
          </a:p>
          <a:p>
            <a:pPr algn="ctr"/>
            <a:endParaRPr lang="ru-RU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164288" y="3789040"/>
            <a:ext cx="1728192" cy="27089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  <a:p>
            <a:pPr algn="ctr"/>
            <a:r>
              <a:rPr lang="ru-RU" dirty="0"/>
              <a:t>3 ментор</a:t>
            </a:r>
          </a:p>
          <a:p>
            <a:pPr algn="ctr"/>
            <a:r>
              <a:rPr lang="ru-RU" b="1" dirty="0"/>
              <a:t>ИМЯ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Технология «Стол менторов»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1560" y="1772816"/>
            <a:ext cx="8153400" cy="449580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/>
              <a:t>- </a:t>
            </a:r>
            <a:r>
              <a:rPr lang="ru-RU" sz="2200" dirty="0"/>
              <a:t>Вспомните ресурсное место (ваше место силы), место, где вам было бы удобно обсудить проблему. </a:t>
            </a:r>
          </a:p>
          <a:p>
            <a:pPr marL="0" indent="0" algn="just">
              <a:buNone/>
            </a:pPr>
            <a:r>
              <a:rPr lang="ru-RU" sz="2200" dirty="0"/>
              <a:t>- Пригласите первого ментора. Задайте ему свой проблемный вопрос. </a:t>
            </a:r>
          </a:p>
          <a:p>
            <a:pPr marL="0" indent="0" algn="just">
              <a:buNone/>
            </a:pPr>
            <a:r>
              <a:rPr lang="ru-RU" sz="2200" dirty="0"/>
              <a:t>- В окошке запишите ответ ментора, рекомендацию, призыв, пожелание, призыв, девиз и т.д.</a:t>
            </a:r>
          </a:p>
          <a:p>
            <a:pPr marL="0" indent="0" algn="just">
              <a:buNone/>
            </a:pPr>
            <a:r>
              <a:rPr lang="ru-RU" sz="2200" dirty="0"/>
              <a:t>- Пригласите второго ментора. Задайте ему свой проблемный вопрос. Запишите его ответ. </a:t>
            </a:r>
          </a:p>
          <a:p>
            <a:pPr marL="0" indent="0" algn="just">
              <a:buNone/>
            </a:pPr>
            <a:r>
              <a:rPr lang="ru-RU" sz="2200" dirty="0"/>
              <a:t>- Пригласите третьего ментора. Задайте ему свой проблемный вопрос. Запишите его ответ. </a:t>
            </a:r>
          </a:p>
          <a:p>
            <a:pPr marL="0" indent="0" algn="just">
              <a:buNone/>
            </a:pPr>
            <a:r>
              <a:rPr lang="ru-RU" sz="2200" dirty="0"/>
              <a:t> - Глядя на рекомендации и советы менторов запишите свое решение. </a:t>
            </a:r>
          </a:p>
          <a:p>
            <a:pPr marL="0" indent="0">
              <a:buNone/>
            </a:pP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5800873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Технология «Стол менторов»</a:t>
            </a:r>
            <a:br>
              <a:rPr lang="ru-RU" dirty="0"/>
            </a:br>
            <a:r>
              <a:rPr lang="ru-RU" dirty="0"/>
              <a:t>Рефлексия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275855" y="1844824"/>
            <a:ext cx="54986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i="1" dirty="0"/>
              <a:t>Что получилось? </a:t>
            </a:r>
          </a:p>
          <a:p>
            <a:pPr algn="just"/>
            <a:r>
              <a:rPr lang="ru-RU" sz="3200" i="1" dirty="0"/>
              <a:t>Что заметили?</a:t>
            </a:r>
          </a:p>
          <a:p>
            <a:pPr algn="just"/>
            <a:r>
              <a:rPr lang="ru-RU" sz="3200" i="1" dirty="0"/>
              <a:t>Как продвинулись в решении?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08920"/>
            <a:ext cx="2736304" cy="2549152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Ресурсы, инструменты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«Пирамида логических уровней»;</a:t>
            </a:r>
          </a:p>
          <a:p>
            <a:r>
              <a:rPr lang="ru-RU" dirty="0"/>
              <a:t>«Декартовы координаты»;</a:t>
            </a:r>
          </a:p>
          <a:p>
            <a:r>
              <a:rPr lang="ru-RU" dirty="0"/>
              <a:t>«Линии времени»;</a:t>
            </a:r>
          </a:p>
          <a:p>
            <a:r>
              <a:rPr lang="ru-RU" dirty="0"/>
              <a:t>«Стратегия Индиана Джонса»;</a:t>
            </a:r>
          </a:p>
          <a:p>
            <a:r>
              <a:rPr lang="ru-RU" dirty="0"/>
              <a:t>«Квадрат ценностей Фона Туна». </a:t>
            </a:r>
          </a:p>
        </p:txBody>
      </p:sp>
    </p:spTree>
    <p:extLst>
      <p:ext uri="{BB962C8B-B14F-4D97-AF65-F5344CB8AC3E}">
        <p14:creationId xmlns:p14="http://schemas.microsoft.com/office/powerpoint/2010/main" val="32425002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161;p124"/>
          <p:cNvPicPr preferRelativeResize="0">
            <a:picLocks noGrp="1"/>
          </p:cNvPicPr>
          <p:nvPr>
            <p:ph sz="quarter" idx="1"/>
          </p:nvPr>
        </p:nvPicPr>
        <p:blipFill>
          <a:blip r:embed="rId2">
            <a:alphaModFix/>
          </a:blip>
          <a:stretch>
            <a:fillRect/>
          </a:stretch>
        </p:blipFill>
        <p:spPr>
          <a:xfrm>
            <a:off x="611560" y="1600200"/>
            <a:ext cx="8136903" cy="49971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13368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/>
              <a:t>Рефлексия</a:t>
            </a:r>
            <a:br>
              <a:rPr lang="ru-RU" sz="2800" dirty="0"/>
            </a:br>
            <a:r>
              <a:rPr lang="ru-RU" sz="2800" dirty="0"/>
              <a:t>Совпали ли ожидания? Что было полезным? </a:t>
            </a:r>
            <a:br>
              <a:rPr lang="ru-RU" sz="2800" dirty="0"/>
            </a:br>
            <a:r>
              <a:rPr lang="ru-RU" sz="2800" dirty="0"/>
              <a:t>Что будете применять?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Продолжите любые высказывания</a:t>
            </a:r>
          </a:p>
          <a:p>
            <a:pPr marL="0" indent="0">
              <a:buNone/>
            </a:pPr>
            <a:r>
              <a:rPr lang="ru-RU" dirty="0"/>
              <a:t>Сегодня я узнала …</a:t>
            </a:r>
          </a:p>
          <a:p>
            <a:pPr marL="0" indent="0">
              <a:buNone/>
            </a:pPr>
            <a:r>
              <a:rPr lang="ru-RU" dirty="0"/>
              <a:t>Было интересно …</a:t>
            </a:r>
          </a:p>
          <a:p>
            <a:pPr marL="0" indent="0">
              <a:buNone/>
            </a:pPr>
            <a:r>
              <a:rPr lang="ru-RU" dirty="0"/>
              <a:t>Было трудно …</a:t>
            </a:r>
          </a:p>
          <a:p>
            <a:pPr marL="0" indent="0">
              <a:buNone/>
            </a:pPr>
            <a:r>
              <a:rPr lang="ru-RU" dirty="0"/>
              <a:t>Я выполнял задания …</a:t>
            </a:r>
          </a:p>
          <a:p>
            <a:pPr marL="0" indent="0">
              <a:buNone/>
            </a:pPr>
            <a:r>
              <a:rPr lang="ru-RU" dirty="0"/>
              <a:t>Я поняла, что …</a:t>
            </a:r>
          </a:p>
          <a:p>
            <a:pPr marL="0" indent="0">
              <a:buNone/>
            </a:pPr>
            <a:r>
              <a:rPr lang="ru-RU" dirty="0"/>
              <a:t>Теперь я могу …</a:t>
            </a:r>
          </a:p>
          <a:p>
            <a:pPr marL="0" indent="0">
              <a:buNone/>
            </a:pPr>
            <a:r>
              <a:rPr lang="ru-RU" dirty="0"/>
              <a:t>Я почувствовала, что …</a:t>
            </a:r>
          </a:p>
          <a:p>
            <a:pPr marL="0" indent="0">
              <a:buNone/>
            </a:pPr>
            <a:r>
              <a:rPr lang="ru-RU" dirty="0"/>
              <a:t>Я приобрела …</a:t>
            </a:r>
          </a:p>
          <a:p>
            <a:pPr marL="0" indent="0">
              <a:buNone/>
            </a:pPr>
            <a:r>
              <a:rPr lang="ru-RU" dirty="0"/>
              <a:t>Я научилась …</a:t>
            </a:r>
          </a:p>
          <a:p>
            <a:pPr marL="0" indent="0">
              <a:buNone/>
            </a:pPr>
            <a:r>
              <a:rPr lang="ru-RU" dirty="0"/>
              <a:t>У меня получилось … </a:t>
            </a:r>
          </a:p>
          <a:p>
            <a:pPr marL="0" indent="0">
              <a:buNone/>
            </a:pPr>
            <a:r>
              <a:rPr lang="ru-RU" dirty="0"/>
              <a:t>Я смогла …</a:t>
            </a:r>
          </a:p>
          <a:p>
            <a:pPr marL="0" indent="0">
              <a:buNone/>
            </a:pPr>
            <a:r>
              <a:rPr lang="ru-RU" dirty="0"/>
              <a:t>Я попробую …</a:t>
            </a:r>
          </a:p>
          <a:p>
            <a:pPr marL="0" indent="0">
              <a:buNone/>
            </a:pPr>
            <a:r>
              <a:rPr lang="ru-RU" dirty="0"/>
              <a:t>Меня удивило …</a:t>
            </a:r>
          </a:p>
          <a:p>
            <a:pPr marL="0" indent="0">
              <a:buNone/>
            </a:pPr>
            <a:r>
              <a:rPr lang="ru-RU" dirty="0"/>
              <a:t>Встреча дала мне для жизни (для работы) …</a:t>
            </a:r>
          </a:p>
          <a:p>
            <a:pPr marL="0" indent="0">
              <a:buNone/>
            </a:pPr>
            <a:r>
              <a:rPr lang="ru-RU" dirty="0"/>
              <a:t>Мне захотелось …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840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Позиции в общении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1317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400" dirty="0"/>
              <a:t>Согласно Л.С. Выготскому, человек в течение своей жизни учится общаться с другими, осваивая разные позиции. Эти позиции мы также активно используем уже во взрослом возрасте. 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b="1" dirty="0"/>
              <a:t>1. Позиция «ПРА – МЫ» </a:t>
            </a:r>
          </a:p>
          <a:p>
            <a:pPr marL="0" indent="0" algn="just">
              <a:buNone/>
            </a:pPr>
            <a:r>
              <a:rPr lang="ru-RU" sz="2400" dirty="0"/>
              <a:t>«Мы преодолеем это вместе», «Я буду рядом с тобой в этой ситуации», «Я пройду это вместе с тобой».</a:t>
            </a:r>
          </a:p>
          <a:p>
            <a:pPr marL="0" indent="0" algn="ctr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Что чувствуете, когда слышите эти фразы? 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0070C0"/>
                </a:solidFill>
              </a:rPr>
              <a:t>безопасность, принятие, единение, психологическая поддержка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Как вы можете использовать эту позицию в общении с наставляемым и для чего? 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endParaRPr lang="ru-RU" sz="2400" dirty="0"/>
          </a:p>
          <a:p>
            <a:pPr marL="457200" indent="-457200" algn="just">
              <a:buAutoNum type="arabi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56588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/>
              <a:t>2. </a:t>
            </a:r>
            <a:r>
              <a:rPr lang="ru-RU" sz="2400" b="1" dirty="0"/>
              <a:t>Позиция «НАД»</a:t>
            </a:r>
            <a:r>
              <a:rPr lang="ru-RU" sz="2400" dirty="0"/>
              <a:t>.</a:t>
            </a:r>
          </a:p>
          <a:p>
            <a:pPr marL="0" indent="0" algn="just">
              <a:buNone/>
            </a:pPr>
            <a:r>
              <a:rPr lang="ru-RU" sz="2400" dirty="0"/>
              <a:t>«Это необходимо делать так», «Повторяй за мной», «Я решаю, где и зачем мы будем встречаться».</a:t>
            </a:r>
          </a:p>
          <a:p>
            <a:pPr marL="0" indent="0" algn="ctr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Что чувствуете, когда слышите эти фразы? </a:t>
            </a:r>
          </a:p>
          <a:p>
            <a:pPr marL="0" indent="0" algn="ctr">
              <a:buNone/>
            </a:pPr>
            <a:r>
              <a:rPr lang="ru-RU" sz="2400" dirty="0">
                <a:solidFill>
                  <a:srgbClr val="0070C0"/>
                </a:solidFill>
              </a:rPr>
              <a:t>отделение от другого, активность, сила, власть, контроль</a:t>
            </a:r>
          </a:p>
          <a:p>
            <a:pPr marL="0" indent="0" algn="just">
              <a:buNone/>
            </a:pPr>
            <a:endParaRPr lang="ru-RU" sz="2400" dirty="0"/>
          </a:p>
          <a:p>
            <a:pPr marL="0" indent="0" algn="just">
              <a:buNone/>
            </a:pPr>
            <a:r>
              <a:rPr lang="ru-RU" sz="2400" dirty="0"/>
              <a:t>Как вы можете использовать эту позицию в общении с наставляемым и для чего? </a:t>
            </a:r>
          </a:p>
          <a:p>
            <a:pPr marL="0" indent="0">
              <a:buNone/>
            </a:pPr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Позиции в общении</a:t>
            </a:r>
          </a:p>
        </p:txBody>
      </p:sp>
    </p:spTree>
    <p:extLst>
      <p:ext uri="{BB962C8B-B14F-4D97-AF65-F5344CB8AC3E}">
        <p14:creationId xmlns:p14="http://schemas.microsoft.com/office/powerpoint/2010/main" val="2579837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Позиции в общении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/>
              <a:t>3. </a:t>
            </a:r>
            <a:r>
              <a:rPr lang="ru-RU" sz="2800" b="1" dirty="0"/>
              <a:t>Позиция «ПОД» .</a:t>
            </a:r>
          </a:p>
          <a:p>
            <a:pPr marL="0" indent="0">
              <a:buNone/>
            </a:pPr>
            <a:r>
              <a:rPr lang="ru-RU" sz="2800" dirty="0"/>
              <a:t>«Я не знаю, реши, пожалуйста, сам», «А ты как хочешь?», «Я сделаю так, как ты скажешь».</a:t>
            </a:r>
          </a:p>
          <a:p>
            <a:pPr marL="0" indent="0" algn="ctr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Что чувствуете, когда слышите эти фразы? </a:t>
            </a:r>
          </a:p>
          <a:p>
            <a:pPr marL="0" indent="0" algn="just">
              <a:buNone/>
            </a:pPr>
            <a:r>
              <a:rPr lang="ru-RU" sz="2800" dirty="0">
                <a:solidFill>
                  <a:srgbClr val="0070C0"/>
                </a:solidFill>
              </a:rPr>
              <a:t>человек забывает о собственных интересах, отдает инициативу другому, неуверенность, пассивность, безответственность</a:t>
            </a:r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Как вы можете использовать эту позицию в общении с наставляемым и для чего? 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0354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Позиции в общении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800" dirty="0"/>
              <a:t>4. </a:t>
            </a:r>
            <a:r>
              <a:rPr lang="ru-RU" sz="2800" b="1" dirty="0"/>
              <a:t>Позиция «НА РАВНЫХ».</a:t>
            </a:r>
          </a:p>
          <a:p>
            <a:pPr marL="0" indent="0" algn="just">
              <a:buNone/>
            </a:pPr>
            <a:r>
              <a:rPr lang="ru-RU" sz="2800" dirty="0"/>
              <a:t>«Я слышу твои слова, я думаю, что …», «Я предлагаю тебе заняться вот этим, а я сделаю вот это», «Я думаю, что в твоих словах есть то, что важно для тебя».</a:t>
            </a:r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Что чувствуете, когда слышите эти фразы? </a:t>
            </a:r>
          </a:p>
          <a:p>
            <a:pPr marL="0" indent="0" algn="ctr">
              <a:buNone/>
            </a:pPr>
            <a:r>
              <a:rPr lang="ru-RU" sz="2800" dirty="0">
                <a:solidFill>
                  <a:srgbClr val="0070C0"/>
                </a:solidFill>
              </a:rPr>
              <a:t>партнерство, равные возможности партнеров по отношению друг к другу, осознанность действий, согласованность, равенство</a:t>
            </a:r>
          </a:p>
          <a:p>
            <a:pPr marL="0" indent="0" algn="just">
              <a:buNone/>
            </a:pPr>
            <a:endParaRPr lang="ru-RU" sz="2800" dirty="0"/>
          </a:p>
          <a:p>
            <a:pPr marL="0" indent="0" algn="just">
              <a:buNone/>
            </a:pPr>
            <a:r>
              <a:rPr lang="ru-RU" sz="2800" dirty="0"/>
              <a:t>Как вы можете использовать эту позицию в общении с наставляемым и для чего?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7424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Позиции в общении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sz="3200" dirty="0"/>
              <a:t>5. </a:t>
            </a:r>
            <a:r>
              <a:rPr lang="ru-RU" sz="3200" b="1" dirty="0"/>
              <a:t>Позиция «ДЕМОНСТРАТИВНО – ОТСТРАНЕННАЯ».</a:t>
            </a:r>
          </a:p>
          <a:p>
            <a:pPr marL="0" indent="0" algn="ctr">
              <a:buNone/>
            </a:pPr>
            <a:r>
              <a:rPr lang="ru-RU" sz="3200" dirty="0"/>
              <a:t>«Да, я понимаю, что ты взрослый, что ты экспериментируешь с собой, со своим телом, со своим образом, в деятельности. Я принимаю то, что ты делаешь, я тебе верю и доверяю. Но если тебе понадобится моя помощь, я окажусь рядом».</a:t>
            </a:r>
          </a:p>
          <a:p>
            <a:pPr marL="0" indent="0" algn="just">
              <a:buNone/>
            </a:pPr>
            <a:endParaRPr lang="ru-RU" sz="3200" dirty="0"/>
          </a:p>
          <a:p>
            <a:pPr marL="0" indent="0" algn="just">
              <a:buNone/>
            </a:pPr>
            <a:r>
              <a:rPr lang="ru-RU" sz="3200" dirty="0"/>
              <a:t>Что чувствуете, когда слышите эти фразы? </a:t>
            </a:r>
          </a:p>
          <a:p>
            <a:pPr marL="0" indent="0" algn="ctr">
              <a:buNone/>
            </a:pPr>
            <a:r>
              <a:rPr lang="ru-RU" sz="3200" dirty="0">
                <a:solidFill>
                  <a:srgbClr val="0070C0"/>
                </a:solidFill>
              </a:rPr>
              <a:t>доброжелательное присутствие, позиция наблюдателя,  готовность поддержать, когда это будет необходимо</a:t>
            </a:r>
          </a:p>
          <a:p>
            <a:pPr marL="0" indent="0" algn="just">
              <a:buNone/>
            </a:pPr>
            <a:endParaRPr lang="ru-RU" sz="3200" dirty="0"/>
          </a:p>
          <a:p>
            <a:pPr marL="0" indent="0" algn="just">
              <a:buNone/>
            </a:pPr>
            <a:r>
              <a:rPr lang="ru-RU" sz="3200" dirty="0"/>
              <a:t>Как вы можете использовать эту позицию в общении с наставляемым и для чего?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675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Практикум 1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i="1" dirty="0"/>
              <a:t>Задание: </a:t>
            </a:r>
          </a:p>
          <a:p>
            <a:pPr marL="0" indent="0" algn="just">
              <a:buNone/>
            </a:pPr>
            <a:r>
              <a:rPr lang="ru-RU" i="1" dirty="0"/>
              <a:t>проанализируйте ситуацию и запишите под каждым высказыванием, какой позиции в общении оно соответствует, и обоснование, почему вы сделали такой выбор. Смоделируйте, как будет выглядеть эта ситуация, но при выборе позиции «на равных».</a:t>
            </a:r>
            <a:endParaRPr lang="ru-RU" dirty="0"/>
          </a:p>
          <a:p>
            <a:pPr marL="0" indent="0">
              <a:buNone/>
            </a:pP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527691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3192" y="188640"/>
            <a:ext cx="8153400" cy="504056"/>
          </a:xfrm>
        </p:spPr>
        <p:txBody>
          <a:bodyPr>
            <a:normAutofit fontScale="90000"/>
          </a:bodyPr>
          <a:lstStyle/>
          <a:p>
            <a:pPr algn="ctr"/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  <a:t>Активное слушание</a:t>
            </a:r>
            <a:br>
              <a:rPr lang="ru-RU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ru-RU" sz="3100" dirty="0">
                <a:solidFill>
                  <a:srgbClr val="0070C0"/>
                </a:solidFill>
              </a:rPr>
              <a:t>(умение слушать и слышать)</a:t>
            </a:r>
            <a:endParaRPr lang="ru-RU" sz="3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13972" y="1502782"/>
            <a:ext cx="83518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/>
              <a:t>Перефразирование </a:t>
            </a:r>
            <a:r>
              <a:rPr lang="ru-RU" sz="2400" dirty="0"/>
              <a:t> техника, которая направлена на то, чтобы пересказать своими словами то, что Вам только что сказал наставляемый, но сбивчиво, долго, прыгая с мысли на мысль. Вам нужно уловить суть, которую он хотел передать, и переспросить его о том, верно ли Вы его поняли.  </a:t>
            </a:r>
          </a:p>
          <a:p>
            <a:endParaRPr lang="ru-RU" sz="2400" dirty="0"/>
          </a:p>
          <a:p>
            <a:r>
              <a:rPr lang="ru-RU" sz="2400" dirty="0"/>
              <a:t>«- Правильно ли я тебя понял…»</a:t>
            </a:r>
          </a:p>
          <a:p>
            <a:r>
              <a:rPr lang="ru-RU" sz="2400" dirty="0"/>
              <a:t>«- Могу ли я уточнить …»</a:t>
            </a:r>
          </a:p>
          <a:p>
            <a:r>
              <a:rPr lang="ru-RU" sz="2400" dirty="0"/>
              <a:t>«- Таким образом, ты считаешь, что …»</a:t>
            </a:r>
          </a:p>
          <a:p>
            <a:r>
              <a:rPr lang="ru-RU" sz="2400" dirty="0"/>
              <a:t>«- Так ли я тебя услышал …»</a:t>
            </a:r>
          </a:p>
          <a:p>
            <a:r>
              <a:rPr lang="ru-RU" sz="2400" dirty="0"/>
              <a:t>«- Я слышу, что ты говоришь о …»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5805264"/>
            <a:ext cx="8136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u="sng" dirty="0"/>
              <a:t>Эхо </a:t>
            </a:r>
            <a:r>
              <a:rPr lang="ru-RU" sz="2400" dirty="0"/>
              <a:t>техника, при которой фраза наставляемого повторяется точь – в - точь  (услышать, как со стороны звучат его слова).  </a:t>
            </a:r>
          </a:p>
        </p:txBody>
      </p:sp>
    </p:spTree>
    <p:extLst>
      <p:ext uri="{BB962C8B-B14F-4D97-AF65-F5344CB8AC3E}">
        <p14:creationId xmlns:p14="http://schemas.microsoft.com/office/powerpoint/2010/main" val="33511848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1755</TotalTime>
  <Words>1806</Words>
  <Application>Microsoft Office PowerPoint</Application>
  <PresentationFormat>Экран (4:3)</PresentationFormat>
  <Paragraphs>210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Calibri</vt:lpstr>
      <vt:lpstr>Tw Cen MT</vt:lpstr>
      <vt:lpstr>Wingdings</vt:lpstr>
      <vt:lpstr>Wingdings 2</vt:lpstr>
      <vt:lpstr>Обычная</vt:lpstr>
      <vt:lpstr>Презентация PowerPoint</vt:lpstr>
      <vt:lpstr>Содержание</vt:lpstr>
      <vt:lpstr>Позиции в общении</vt:lpstr>
      <vt:lpstr>Позиции в общении</vt:lpstr>
      <vt:lpstr>Позиции в общении</vt:lpstr>
      <vt:lpstr>Позиции в общении</vt:lpstr>
      <vt:lpstr>Позиции в общении</vt:lpstr>
      <vt:lpstr>Практикум 1</vt:lpstr>
      <vt:lpstr> Активное слушание (умение слушать и слышать)</vt:lpstr>
      <vt:lpstr>  Активное слушание (умение слушать и слышать)  </vt:lpstr>
      <vt:lpstr>Активное слушание</vt:lpstr>
      <vt:lpstr> «Эти разные вопросы…» (умение задавать вопросы) </vt:lpstr>
      <vt:lpstr>Построение встречи по модели GROW </vt:lpstr>
      <vt:lpstr>Построение встречи по модели GROW </vt:lpstr>
      <vt:lpstr>Практикум 2</vt:lpstr>
      <vt:lpstr>Построение встречи по модели GROW </vt:lpstr>
      <vt:lpstr>Построение встречи по модели GROW  </vt:lpstr>
      <vt:lpstr>Построение встречи по модели GROW </vt:lpstr>
      <vt:lpstr>Построение встречи по модели GROW </vt:lpstr>
      <vt:lpstr>Технология «Стол менторов» Практикум 3</vt:lpstr>
      <vt:lpstr>Технология «Стол менторов» </vt:lpstr>
      <vt:lpstr>Технология «Стол менторов» Рефлексия</vt:lpstr>
      <vt:lpstr>Ресурсы, инструменты</vt:lpstr>
      <vt:lpstr>Презентация PowerPoint</vt:lpstr>
      <vt:lpstr>Рефлексия Совпали ли ожидания? Что было полезным?  Что будете применять?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Детство как предмет науки</dc:title>
  <dc:creator>Татьяна Окладникова</dc:creator>
  <cp:lastModifiedBy>Fritsler</cp:lastModifiedBy>
  <cp:revision>212</cp:revision>
  <dcterms:created xsi:type="dcterms:W3CDTF">2015-01-19T10:35:03Z</dcterms:created>
  <dcterms:modified xsi:type="dcterms:W3CDTF">2022-10-17T01:53:52Z</dcterms:modified>
</cp:coreProperties>
</file>