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24" r:id="rId3"/>
    <p:sldId id="325" r:id="rId4"/>
    <p:sldId id="270" r:id="rId5"/>
    <p:sldId id="271" r:id="rId6"/>
    <p:sldId id="272" r:id="rId7"/>
    <p:sldId id="273" r:id="rId8"/>
    <p:sldId id="257" r:id="rId9"/>
    <p:sldId id="269" r:id="rId10"/>
    <p:sldId id="274" r:id="rId11"/>
    <p:sldId id="275" r:id="rId12"/>
    <p:sldId id="276" r:id="rId13"/>
    <p:sldId id="288" r:id="rId14"/>
    <p:sldId id="277" r:id="rId15"/>
    <p:sldId id="278" r:id="rId16"/>
    <p:sldId id="279" r:id="rId17"/>
    <p:sldId id="281" r:id="rId18"/>
    <p:sldId id="282" r:id="rId19"/>
    <p:sldId id="283" r:id="rId20"/>
    <p:sldId id="258" r:id="rId21"/>
    <p:sldId id="293" r:id="rId22"/>
    <p:sldId id="311" r:id="rId23"/>
    <p:sldId id="268" r:id="rId24"/>
    <p:sldId id="259" r:id="rId25"/>
    <p:sldId id="260" r:id="rId26"/>
    <p:sldId id="305" r:id="rId27"/>
    <p:sldId id="261" r:id="rId28"/>
    <p:sldId id="262" r:id="rId29"/>
    <p:sldId id="263" r:id="rId30"/>
    <p:sldId id="265" r:id="rId31"/>
    <p:sldId id="264" r:id="rId32"/>
    <p:sldId id="306" r:id="rId33"/>
    <p:sldId id="308" r:id="rId34"/>
    <p:sldId id="309" r:id="rId35"/>
    <p:sldId id="312" r:id="rId36"/>
    <p:sldId id="313" r:id="rId37"/>
    <p:sldId id="314" r:id="rId38"/>
    <p:sldId id="315" r:id="rId39"/>
    <p:sldId id="31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 varScale="1">
        <p:scale>
          <a:sx n="111" d="100"/>
          <a:sy n="111" d="100"/>
        </p:scale>
        <p:origin x="15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79953-E5FE-4805-B9DC-B7AB2E36205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22A4B-8D91-4D20-98DA-B90E2D3B3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24eada2c7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d24eada2c7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d24eada2c7_0_4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79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f3684e6d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5" name="Google Shape;305;gcf3684e6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47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a1343c14a8_0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a1343c14a8_0_15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ga1343c14a8_0_15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47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d24eada2c7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d24eada2c7_0_6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d24eada2c7_0_6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46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d24eada2c7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d24eada2c7_0_6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gd24eada2c7_0_6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77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d24eada2c7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d24eada2c7_0_6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gd24eada2c7_0_6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50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d24eada2c7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d24eada2c7_0_6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gd24eada2c7_0_6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555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1_Заголовок и объек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375321"/>
            <a:ext cx="7886700" cy="48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64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32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63688" y="3140968"/>
            <a:ext cx="5976664" cy="16732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/>
              <a:t>Как установить доверительные отношения с наставляемым?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Кому Вы доверяете?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Составьте портрет человека, которому Вы смогли бы  довериться.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Кто доверяет Вам?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Подумайте, доверяют ли Вам эти люди и по каким причинам они Вам доверяют.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573016"/>
            <a:ext cx="8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Запишите качества, которыми Вы обладаете и которые позволяют другим людям доверять Вам.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530120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>
                <a:solidFill>
                  <a:srgbClr val="0070C0"/>
                </a:solidFill>
              </a:rPr>
              <a:t>Это качества, которые помогут Вам в построении  доверительных отношений с наставляемым.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Человек, которому можно доверять</a:t>
            </a:r>
            <a:br>
              <a:rPr lang="ru-RU" dirty="0"/>
            </a:br>
            <a:r>
              <a:rPr lang="ru-RU" dirty="0"/>
              <a:t>(портрет)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Теперь объедините получившиеся результаты. Что у Вас получилось?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4096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Что Вы ощущаете, когда смотрите на результат?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5273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0070C0"/>
                </a:solidFill>
              </a:rPr>
              <a:t>Как только Вы начинаете встречаться с наставляемым, Вам будет важно понять, как наставляемый воспринимает понятие «доверие» и на какие качества он опирается при построении доверительных отношений. </a:t>
            </a:r>
          </a:p>
          <a:p>
            <a:pPr algn="just"/>
            <a:r>
              <a:rPr lang="ru-RU" sz="2800" i="1" dirty="0">
                <a:solidFill>
                  <a:srgbClr val="0070C0"/>
                </a:solidFill>
              </a:rPr>
              <a:t>Это может отличаться от Вашего представления, поэтому для эффективной работы нужно синхронизировать ваше видение с видением  наставляемого. </a:t>
            </a:r>
          </a:p>
          <a:p>
            <a:pPr algn="just"/>
            <a:endParaRPr lang="ru-RU" sz="2800" i="1" dirty="0">
              <a:solidFill>
                <a:srgbClr val="0070C0"/>
              </a:solidFill>
            </a:endParaRPr>
          </a:p>
          <a:p>
            <a:pPr algn="just"/>
            <a:r>
              <a:rPr lang="ru-RU" sz="2800" i="1" dirty="0">
                <a:solidFill>
                  <a:srgbClr val="0070C0"/>
                </a:solidFill>
              </a:rPr>
              <a:t>Помните, обсуждение – лучший способ понять друг друга.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Принципы построения доверия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276872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/>
              <a:t>Вы сформулировали качества, которые должны быть в человеке, чтобы Вы могли ему доверять. </a:t>
            </a:r>
          </a:p>
          <a:p>
            <a:pPr algn="just"/>
            <a:endParaRPr lang="ru-RU" sz="3200" i="1" dirty="0"/>
          </a:p>
          <a:p>
            <a:pPr algn="just"/>
            <a:r>
              <a:rPr lang="ru-RU" sz="3200" i="1" dirty="0"/>
              <a:t>Какими принципами, по Вашему мнению, этот человек руководствуется в общении с другими?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Принципы построения доверия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Принятие: </a:t>
            </a:r>
            <a:r>
              <a:rPr lang="ru-RU" sz="2800" dirty="0"/>
              <a:t>я знаю, что меня не отругают и не накажут за то, какой я есть и что я делаю.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Умение слушать: </a:t>
            </a:r>
            <a:r>
              <a:rPr lang="ru-RU" sz="2800" dirty="0"/>
              <a:t>я знаю, что если я буду говорить, то меня услышат.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Умение слышать: </a:t>
            </a:r>
            <a:r>
              <a:rPr lang="ru-RU" sz="2800" dirty="0"/>
              <a:t>я знаю, что человек будет хотеть понять то, о чем я говорю.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Умение задавать вопросы: </a:t>
            </a:r>
            <a:r>
              <a:rPr lang="ru-RU" sz="2800" dirty="0"/>
              <a:t>я знаю, что я интересен другому, его вопросы помогут нам обоим понять, что со мной происходит и чего я хочу.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Принципы построения доверия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Равенство: </a:t>
            </a:r>
            <a:r>
              <a:rPr lang="ru-RU" sz="2800" dirty="0"/>
              <a:t>я знаю, что я имею тот же вес, что и человек напротив меня, я знаю, что никто из нас двоих, не лучше и не хуже. </a:t>
            </a:r>
          </a:p>
          <a:p>
            <a:pPr algn="just"/>
            <a:r>
              <a:rPr lang="ru-RU" sz="2800" b="1" dirty="0"/>
              <a:t>Честность и открытость: </a:t>
            </a:r>
            <a:r>
              <a:rPr lang="ru-RU" sz="2800" dirty="0"/>
              <a:t>я знаю, что другой не будет обманывать меня. </a:t>
            </a:r>
          </a:p>
          <a:p>
            <a:pPr algn="just"/>
            <a:r>
              <a:rPr lang="ru-RU" sz="2800" b="1" dirty="0"/>
              <a:t>Надёжность: </a:t>
            </a:r>
            <a:r>
              <a:rPr lang="ru-RU" sz="2800" dirty="0"/>
              <a:t>я могу рассказать абсолютно все без страха, что об этом все (особенно коллеги) узнают, и я знаю, что другой всегда придет на помощь. </a:t>
            </a:r>
          </a:p>
          <a:p>
            <a:pPr algn="just"/>
            <a:r>
              <a:rPr lang="ru-RU" sz="2800" b="1" dirty="0"/>
              <a:t>Последовательность: </a:t>
            </a:r>
            <a:r>
              <a:rPr lang="ru-RU" sz="2800" dirty="0"/>
              <a:t>я знаю, что будет происходить в ходе нашего общения и что другой не бросит меня.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Этап «доверие»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Задачи:</a:t>
            </a:r>
          </a:p>
          <a:p>
            <a:pPr marL="342900" indent="-342900" algn="just">
              <a:buAutoNum type="arabicPeriod"/>
            </a:pPr>
            <a:r>
              <a:rPr lang="ru-RU" sz="2800" dirty="0"/>
              <a:t>Узнавание наставляемого, его особенностей и пристрастий.</a:t>
            </a:r>
          </a:p>
          <a:p>
            <a:pPr marL="342900" indent="-342900" algn="just">
              <a:buAutoNum type="arabicPeriod"/>
            </a:pPr>
            <a:r>
              <a:rPr lang="ru-RU" sz="2800" dirty="0"/>
              <a:t>Укрепление позитивных представлений наставляемого о наставнике.</a:t>
            </a:r>
          </a:p>
          <a:p>
            <a:pPr marL="342900" indent="-342900" algn="just">
              <a:buAutoNum type="arabicPeriod"/>
            </a:pPr>
            <a:r>
              <a:rPr lang="ru-RU" sz="2800" dirty="0"/>
              <a:t>Построение доверительных отношений. </a:t>
            </a:r>
          </a:p>
          <a:p>
            <a:pPr marL="342900" indent="-342900" algn="just">
              <a:buAutoNum type="arabicPeriod"/>
            </a:pPr>
            <a:r>
              <a:rPr lang="ru-RU" sz="2800" dirty="0"/>
              <a:t>Определение задач, которые стоят перед наставляемым (с базовых потребностей к основным).</a:t>
            </a:r>
          </a:p>
          <a:p>
            <a:pPr marL="342900" indent="-342900" algn="just">
              <a:buAutoNum type="arabicPeriod"/>
            </a:pPr>
            <a:r>
              <a:rPr lang="ru-RU" sz="2800" dirty="0"/>
              <a:t>Диагностика способностей наставляемого мечтать, ставить цели и достигать их самостоятельно.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 строить доверительные отношения?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Принятие и критика</a:t>
            </a:r>
          </a:p>
          <a:p>
            <a:pPr algn="just"/>
            <a:r>
              <a:rPr lang="ru-RU" sz="2800" dirty="0"/>
              <a:t>Теория поглаживаний</a:t>
            </a:r>
          </a:p>
          <a:p>
            <a:pPr algn="just"/>
            <a:r>
              <a:rPr lang="ru-RU" sz="2800" dirty="0"/>
              <a:t>Жизненные позиции по Э. Берну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Принятие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Для того, чтобы другой чувствовал себя принятым, необходимо выполнение трех условий: </a:t>
            </a:r>
          </a:p>
          <a:p>
            <a:pPr marL="514350" indent="-514350" algn="just">
              <a:buAutoNum type="arabicParenR"/>
            </a:pPr>
            <a:r>
              <a:rPr lang="ru-RU" sz="2800" dirty="0"/>
              <a:t>отсутствие критики по отношению к другому;</a:t>
            </a:r>
          </a:p>
          <a:p>
            <a:pPr marL="514350" indent="-514350" algn="just">
              <a:buAutoNum type="arabicParenR"/>
            </a:pPr>
            <a:r>
              <a:rPr lang="ru-RU" sz="2800" dirty="0"/>
              <a:t>поддержка другого;</a:t>
            </a:r>
          </a:p>
          <a:p>
            <a:pPr marL="514350" indent="-514350" algn="just">
              <a:buAutoNum type="arabicParenR"/>
            </a:pPr>
            <a:r>
              <a:rPr lang="ru-RU" sz="2800" dirty="0"/>
              <a:t>нормализация другого через подтверждение его видения мира.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>
            <a:spLocks noGrp="1"/>
          </p:cNvSpPr>
          <p:nvPr>
            <p:ph type="title"/>
          </p:nvPr>
        </p:nvSpPr>
        <p:spPr>
          <a:xfrm>
            <a:off x="179512" y="404664"/>
            <a:ext cx="7886700" cy="483750"/>
          </a:xfrm>
          <a:prstGeom prst="rect">
            <a:avLst/>
          </a:prstGeom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r>
              <a:rPr lang="ru-RU" sz="3000" dirty="0"/>
              <a:t>Цвет настроения</a:t>
            </a:r>
            <a:endParaRPr sz="3000" dirty="0"/>
          </a:p>
        </p:txBody>
      </p:sp>
      <p:pic>
        <p:nvPicPr>
          <p:cNvPr id="301" name="Google Shape;3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2" y="1556792"/>
            <a:ext cx="8280920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0"/>
          <p:cNvPicPr preferRelativeResize="0"/>
          <p:nvPr/>
        </p:nvPicPr>
        <p:blipFill rotWithShape="1">
          <a:blip r:embed="rId4">
            <a:alphaModFix/>
          </a:blip>
          <a:srcRect l="1156" b="27388"/>
          <a:stretch/>
        </p:blipFill>
        <p:spPr>
          <a:xfrm>
            <a:off x="3275856" y="116632"/>
            <a:ext cx="5559374" cy="1029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5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Критика – способ помочь или навредить?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Представьте себе следующую ситуацию. Ваш наставляемый учится действовать. Ему нравится взаимодействовать, использовать разные способы работы, материалы.</a:t>
            </a:r>
          </a:p>
          <a:p>
            <a:pPr algn="just"/>
            <a:r>
              <a:rPr lang="ru-RU" sz="2800" i="1" dirty="0"/>
              <a:t>Он активно экспериментирует. Завершив деятельность он с удовольствием демонстрирует ее результат, хочет показать Вам то, что у него получилось.</a:t>
            </a:r>
          </a:p>
          <a:p>
            <a:pPr algn="just"/>
            <a:endParaRPr lang="ru-RU" sz="2800" b="1" i="1" dirty="0"/>
          </a:p>
          <a:p>
            <a:pPr algn="just"/>
            <a:r>
              <a:rPr lang="ru-RU" sz="2800" b="1" i="1" dirty="0"/>
              <a:t>Как Вы думаете чего ожидает наставляемый?</a:t>
            </a:r>
          </a:p>
          <a:p>
            <a:pPr algn="just"/>
            <a:endParaRPr lang="ru-RU" sz="28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Критика – способ помочь или навредить?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0341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Теперь представьте себе, что Вы говорите наставляемому: «Мило! Но почему у тебя так криво получилось? Смотри, здесь нужно было сделать так, получилось бы гораздо лучше! Ты молодец! Но способ мог бы выбрать другой».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b="1" i="1" dirty="0"/>
              <a:t>Как Вы думаете, что почувствует наставляемый в этот момент</a:t>
            </a:r>
            <a:r>
              <a:rPr lang="ru-RU" sz="3200" b="1" i="1" dirty="0"/>
              <a:t>?</a:t>
            </a:r>
          </a:p>
          <a:p>
            <a:pPr algn="just"/>
            <a:endParaRPr lang="ru-RU" sz="2800" b="1" i="1" dirty="0"/>
          </a:p>
          <a:p>
            <a:pPr algn="just"/>
            <a:r>
              <a:rPr lang="ru-RU" sz="2800" b="1" i="1" dirty="0"/>
              <a:t>Как Вы считаете, захочет ли наставляемый продолжать начатую деятельность дальше?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Google Shape;1012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971550"/>
            <a:ext cx="8737605" cy="4914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55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Критика – способ помочь или навредить?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/>
              <a:t>Подумайте и напишите вариант, при котором наставляемый продолжит пробовать себя в деятельности и будет чувствовать поддержку и принятие со стороны наставника.</a:t>
            </a:r>
          </a:p>
          <a:p>
            <a:pPr algn="just"/>
            <a:r>
              <a:rPr lang="ru-RU" sz="2800" i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Критика – способ помочь или навредить?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Вспомните, как Вы недавно критиковали кого – то из родных или коллег, и переделайте свои фразы в поддерживающие. </a:t>
            </a:r>
          </a:p>
          <a:p>
            <a:r>
              <a:rPr lang="ru-RU" sz="2800" i="1" dirty="0"/>
              <a:t>Фраза № 1 __________________________________________________________________________________________</a:t>
            </a:r>
          </a:p>
          <a:p>
            <a:r>
              <a:rPr lang="ru-RU" sz="2800" i="1" dirty="0"/>
              <a:t>Фраза № 2 __________________________________________________________________________________________</a:t>
            </a:r>
          </a:p>
          <a:p>
            <a:r>
              <a:rPr lang="ru-RU" sz="2800" i="1" dirty="0"/>
              <a:t>Фраза № 3 _________________________________________________________________________________________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2413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Теория поглаживаний</a:t>
            </a:r>
            <a:br>
              <a:rPr lang="ru-RU" sz="3200" dirty="0"/>
            </a:br>
            <a:r>
              <a:rPr lang="ru-RU" sz="3200" dirty="0"/>
              <a:t>Почему человеку важно, чтобы его хвалили?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5010" y="1556792"/>
            <a:ext cx="8153400" cy="309634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solidFill>
                  <a:schemeClr val="tx1"/>
                </a:solidFill>
              </a:rPr>
              <a:t>Похвала – безопасность;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похвала – внимание;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похвала – уверенность;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похвала – поддержка;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похвала – 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Профиль «поглаживаний»</a:t>
            </a:r>
            <a:br>
              <a:rPr lang="ru-RU" sz="2800" dirty="0"/>
            </a:br>
            <a:r>
              <a:rPr lang="ru-RU" sz="2800" dirty="0"/>
              <a:t>Как я раздаю поглаживания и прошу о них?</a:t>
            </a:r>
            <a:r>
              <a:rPr lang="ru-RU" sz="2000" i="1" dirty="0"/>
              <a:t> </a:t>
            </a:r>
            <a:br>
              <a:rPr lang="ru-RU" sz="2000" i="1" dirty="0"/>
            </a:br>
            <a:r>
              <a:rPr lang="ru-RU" sz="2000" i="1" dirty="0"/>
              <a:t>Перед Вами профиль поддержки. Заполнив его внимательно, Вы сможете проанализировать, как Вы обходитесь с «поглаживаниями». </a:t>
            </a:r>
            <a:br>
              <a:rPr lang="ru-RU" sz="2000" i="1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928802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68166"/>
              </p:ext>
            </p:extLst>
          </p:nvPr>
        </p:nvGraphicFramePr>
        <p:xfrm>
          <a:off x="251521" y="1546420"/>
          <a:ext cx="8606758" cy="5700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Оценка частоты события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Как часто Вы даете положительные «поглаживания»?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Как часто Вы принимаете положительные «поглаживания»?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Как часто Вы просите о желаемых позитивных «поглаживаниях»?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Как  часто Вы отказываете другим в положительных «поглаживаниях»? 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Очень часто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Довольно часто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Редко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Никогда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ДАВАТЬ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ПРИНИМАТЬ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ПРОСИТЬ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ОТКАЗЫВАТЬ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Никогда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Редко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Довольно 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Очень часто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17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часто Вы даете негативные «поглаживания»?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Как часто Вы принимаете  негативные «поглаживания»?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 часто Вы просите других о желаемых негативных «поглаживаниях»?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 часто Вы отказываете другим в негативных «поглаживаниях»?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Профиль «поглаживаний»</a:t>
            </a:r>
            <a:br>
              <a:rPr lang="ru-RU" sz="2800" dirty="0"/>
            </a:br>
            <a:r>
              <a:rPr lang="ru-RU" sz="2800" dirty="0"/>
              <a:t>Как я раздаю поглаживания и прошу о них?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05550"/>
              </p:ext>
            </p:extLst>
          </p:nvPr>
        </p:nvGraphicFramePr>
        <p:xfrm>
          <a:off x="611561" y="1484788"/>
          <a:ext cx="3960440" cy="5256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частоты события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часто Вы даете положительные «поглаживания»?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Очень часто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Довольно часто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Редко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Никогда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ДАВАТЬ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Никогда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Редко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Довольно 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часто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часто Вы даете негативные «поглаживания»?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54888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Профиль «поглаживаний»</a:t>
            </a:r>
            <a:br>
              <a:rPr lang="ru-RU" sz="2800" dirty="0"/>
            </a:br>
            <a:r>
              <a:rPr lang="ru-RU" sz="2800" dirty="0"/>
              <a:t>Как я раздаю поглаживания и прошу о них?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33629"/>
              </p:ext>
            </p:extLst>
          </p:nvPr>
        </p:nvGraphicFramePr>
        <p:xfrm>
          <a:off x="611561" y="1556792"/>
          <a:ext cx="3888432" cy="5112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частоты события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часто Вы принимаете положительные «поглаживания»?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часто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Довольно часто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Редко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Никогда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ПРИНИМАТЬ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Никогда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Редко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Довольно часто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часто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8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часто Вы принимаете  негативные «поглаживания»?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Профиль «поглаживаний»</a:t>
            </a:r>
            <a:br>
              <a:rPr lang="ru-RU" sz="2800" dirty="0"/>
            </a:br>
            <a:r>
              <a:rPr lang="ru-RU" sz="2800" dirty="0"/>
              <a:t>Как я раздаю поглаживания и прошу о них?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85307"/>
              </p:ext>
            </p:extLst>
          </p:nvPr>
        </p:nvGraphicFramePr>
        <p:xfrm>
          <a:off x="611560" y="1556792"/>
          <a:ext cx="4176464" cy="5366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частоты события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часто Вы просите о желаемых позитивных «поглаживаниях»?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Очень часто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Довольно часто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Редко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Никогда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ПРОСИТЬ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Никогда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Редко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Довольно 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часто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9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 часто Вы просите других о желаемых негативных «поглаживаниях»?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7886700" cy="483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pPr>
              <a:buSzPts val="3959"/>
            </a:pPr>
            <a:r>
              <a:rPr lang="ru-RU" sz="2969" dirty="0"/>
              <a:t>Разминка “Где я сижу на дереве?”</a:t>
            </a:r>
            <a:endParaRPr sz="2969" dirty="0"/>
          </a:p>
        </p:txBody>
      </p:sp>
      <p:pic>
        <p:nvPicPr>
          <p:cNvPr id="308" name="Google Shape;308;p51"/>
          <p:cNvPicPr preferRelativeResize="0"/>
          <p:nvPr/>
        </p:nvPicPr>
        <p:blipFill rotWithShape="1">
          <a:blip r:embed="rId3">
            <a:alphaModFix/>
          </a:blip>
          <a:srcRect l="23262" r="8798"/>
          <a:stretch/>
        </p:blipFill>
        <p:spPr>
          <a:xfrm>
            <a:off x="1535756" y="1597912"/>
            <a:ext cx="5556524" cy="499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43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Профиль «поглаживаний»</a:t>
            </a:r>
            <a:br>
              <a:rPr lang="ru-RU" sz="2800" dirty="0"/>
            </a:br>
            <a:r>
              <a:rPr lang="ru-RU" sz="2800" dirty="0"/>
              <a:t>Как я раздаю поглаживания и прошу о них?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00334"/>
              </p:ext>
            </p:extLst>
          </p:nvPr>
        </p:nvGraphicFramePr>
        <p:xfrm>
          <a:off x="683568" y="1570735"/>
          <a:ext cx="4752528" cy="5340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частоты события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 часто Вы отказываете другим в положительных «поглаживаниях»? 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часто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Довольно часто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Редко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Никогда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ОТКАЗЫВАТЬ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Никогда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Редко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Довольно часто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часто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70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 часто Вы отказываете другим в негативных «поглаживаниях»?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52" y="3068960"/>
            <a:ext cx="8153400" cy="990600"/>
          </a:xfrm>
        </p:spPr>
        <p:txBody>
          <a:bodyPr>
            <a:normAutofit fontScale="90000"/>
          </a:bodyPr>
          <a:lstStyle/>
          <a:p>
            <a:br>
              <a:rPr lang="ru-RU" sz="2800" i="1" dirty="0">
                <a:solidFill>
                  <a:schemeClr val="tx1"/>
                </a:solidFill>
              </a:rPr>
            </a:br>
            <a:br>
              <a:rPr lang="ru-RU" sz="2800" i="1" dirty="0">
                <a:solidFill>
                  <a:schemeClr val="tx1"/>
                </a:solidFill>
              </a:rPr>
            </a:b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Что больше использует человек негативные «поглаживания» или позитивные?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Открыт человек или закрыт? Способен ли попросить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другого о поддержке или оказать ее другому?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Критикует ли человек больше других или себя?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Что необходимо развивать, сбалансировать? Как? </a:t>
            </a:r>
            <a:br>
              <a:rPr lang="ru-RU" sz="2800" i="1" dirty="0">
                <a:solidFill>
                  <a:schemeClr val="tx1"/>
                </a:solidFill>
              </a:rPr>
            </a:b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1952" y="1853208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i="1" dirty="0">
                <a:solidFill>
                  <a:schemeClr val="tx1"/>
                </a:solidFill>
              </a:rPr>
              <a:t>Попробуйте проанализировать свой профиль и сделать выводы на его основании.</a:t>
            </a:r>
          </a:p>
          <a:p>
            <a:pPr algn="just"/>
            <a:endParaRPr lang="ru-RU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нас не всегда есть возможность попросить у кого – то поддержку, когда она нам необходима. </a:t>
            </a:r>
          </a:p>
          <a:p>
            <a:pPr marL="0" indent="0">
              <a:buNone/>
            </a:pPr>
            <a:r>
              <a:rPr lang="ru-RU" dirty="0"/>
              <a:t>Поэтому уметь давать себе поддержку – полезный навык, который поднимает самооценку и помогает справляться со сложными ситуациями.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Д\з: Напишите 20 «поглаживаний» себе.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Помните, что «поглаживания» – это только похвала. Никакой критики!</a:t>
            </a:r>
          </a:p>
        </p:txBody>
      </p:sp>
    </p:spTree>
    <p:extLst>
      <p:ext uri="{BB962C8B-B14F-4D97-AF65-F5344CB8AC3E}">
        <p14:creationId xmlns:p14="http://schemas.microsoft.com/office/powerpoint/2010/main" val="3410256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Важно помочь наставляемому научиться не критиковать себя, а поддерживать.  </a:t>
            </a:r>
          </a:p>
          <a:p>
            <a:pPr marL="0" indent="0" algn="ctr">
              <a:buNone/>
            </a:pP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Похвала будет хорошим индикатором прогресса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 Вашей работе. </a:t>
            </a:r>
          </a:p>
        </p:txBody>
      </p:sp>
    </p:spTree>
    <p:extLst>
      <p:ext uri="{BB962C8B-B14F-4D97-AF65-F5344CB8AC3E}">
        <p14:creationId xmlns:p14="http://schemas.microsoft.com/office/powerpoint/2010/main" val="824392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Жизненные позиции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Согласно Э. Берну, существуют 4 основные позиции: </a:t>
            </a:r>
          </a:p>
          <a:p>
            <a:pPr marL="0" indent="0">
              <a:buNone/>
            </a:pPr>
            <a:r>
              <a:rPr lang="ru-RU" dirty="0"/>
              <a:t>1. Я – </a:t>
            </a:r>
            <a:r>
              <a:rPr lang="ru-RU" dirty="0" err="1"/>
              <a:t>ок</a:t>
            </a:r>
            <a:r>
              <a:rPr lang="ru-RU" dirty="0"/>
              <a:t>, Ты – </a:t>
            </a:r>
            <a:r>
              <a:rPr lang="ru-RU" dirty="0" err="1"/>
              <a:t>ок</a:t>
            </a:r>
            <a:r>
              <a:rPr lang="ru-RU" dirty="0"/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ЗДОРОВАЯ ПОЗИЦИЯ.</a:t>
            </a:r>
          </a:p>
          <a:p>
            <a:pPr marL="0" indent="0">
              <a:buNone/>
            </a:pPr>
            <a:r>
              <a:rPr lang="ru-RU" dirty="0"/>
              <a:t>2. Я – </a:t>
            </a:r>
            <a:r>
              <a:rPr lang="ru-RU" dirty="0" err="1"/>
              <a:t>ок</a:t>
            </a:r>
            <a:r>
              <a:rPr lang="ru-RU" dirty="0"/>
              <a:t>, Ты – не </a:t>
            </a:r>
            <a:r>
              <a:rPr lang="ru-RU" dirty="0" err="1"/>
              <a:t>ок</a:t>
            </a:r>
            <a:r>
              <a:rPr lang="ru-RU" dirty="0"/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АГРЕССИВНАЯ ПОЗИЦИЯ.</a:t>
            </a:r>
          </a:p>
          <a:p>
            <a:pPr marL="0" indent="0">
              <a:buNone/>
            </a:pPr>
            <a:r>
              <a:rPr lang="ru-RU" dirty="0"/>
              <a:t>3. Я – не </a:t>
            </a:r>
            <a:r>
              <a:rPr lang="ru-RU" dirty="0" err="1"/>
              <a:t>ок</a:t>
            </a:r>
            <a:r>
              <a:rPr lang="ru-RU" dirty="0"/>
              <a:t>, Ты – </a:t>
            </a:r>
            <a:r>
              <a:rPr lang="ru-RU" dirty="0" err="1"/>
              <a:t>ок</a:t>
            </a:r>
            <a:r>
              <a:rPr lang="ru-RU" dirty="0"/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БЕСПОМОЩНАЯ ПОЗИЦИЯ. </a:t>
            </a:r>
          </a:p>
          <a:p>
            <a:pPr marL="0" indent="0">
              <a:buNone/>
            </a:pPr>
            <a:r>
              <a:rPr lang="ru-RU" dirty="0"/>
              <a:t>4. Я – не </a:t>
            </a:r>
            <a:r>
              <a:rPr lang="ru-RU" dirty="0" err="1"/>
              <a:t>ок</a:t>
            </a:r>
            <a:r>
              <a:rPr lang="ru-RU" dirty="0"/>
              <a:t>. Ты - не </a:t>
            </a:r>
            <a:r>
              <a:rPr lang="ru-RU" dirty="0" err="1"/>
              <a:t>ок</a:t>
            </a:r>
            <a:r>
              <a:rPr lang="ru-RU" dirty="0"/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БЕЗНАДЕЖНАЯ ПОЗИЦИЯ.</a:t>
            </a:r>
          </a:p>
        </p:txBody>
      </p:sp>
    </p:spTree>
    <p:extLst>
      <p:ext uri="{BB962C8B-B14F-4D97-AF65-F5344CB8AC3E}">
        <p14:creationId xmlns:p14="http://schemas.microsoft.com/office/powerpoint/2010/main" val="3381198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16"/>
          <p:cNvSpPr txBox="1">
            <a:spLocks noGrp="1"/>
          </p:cNvSpPr>
          <p:nvPr>
            <p:ph type="body" idx="1"/>
          </p:nvPr>
        </p:nvSpPr>
        <p:spPr>
          <a:xfrm>
            <a:off x="628650" y="1888740"/>
            <a:ext cx="7886700" cy="3601125"/>
          </a:xfrm>
          <a:prstGeom prst="rect">
            <a:avLst/>
          </a:prstGeom>
        </p:spPr>
        <p:txBody>
          <a:bodyPr spcFirstLastPara="1" vert="horz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94" name="Google Shape;1094;p116"/>
          <p:cNvSpPr txBox="1">
            <a:spLocks noGrp="1"/>
          </p:cNvSpPr>
          <p:nvPr>
            <p:ph type="title"/>
          </p:nvPr>
        </p:nvSpPr>
        <p:spPr>
          <a:xfrm>
            <a:off x="628650" y="1131095"/>
            <a:ext cx="7886700" cy="483750"/>
          </a:xfrm>
          <a:prstGeom prst="rect">
            <a:avLst/>
          </a:prstGeom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endParaRPr/>
          </a:p>
        </p:txBody>
      </p:sp>
      <p:pic>
        <p:nvPicPr>
          <p:cNvPr id="1095" name="Google Shape;1095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713" y="5000194"/>
            <a:ext cx="1365018" cy="95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121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17"/>
          <p:cNvSpPr txBox="1">
            <a:spLocks noGrp="1"/>
          </p:cNvSpPr>
          <p:nvPr>
            <p:ph type="body" idx="1"/>
          </p:nvPr>
        </p:nvSpPr>
        <p:spPr>
          <a:xfrm>
            <a:off x="628650" y="1888740"/>
            <a:ext cx="7886700" cy="3601125"/>
          </a:xfrm>
          <a:prstGeom prst="rect">
            <a:avLst/>
          </a:prstGeom>
        </p:spPr>
        <p:txBody>
          <a:bodyPr spcFirstLastPara="1" vert="horz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03" name="Google Shape;1103;p117"/>
          <p:cNvSpPr txBox="1">
            <a:spLocks noGrp="1"/>
          </p:cNvSpPr>
          <p:nvPr>
            <p:ph type="title"/>
          </p:nvPr>
        </p:nvSpPr>
        <p:spPr>
          <a:xfrm>
            <a:off x="628650" y="1131095"/>
            <a:ext cx="7886700" cy="483750"/>
          </a:xfrm>
          <a:prstGeom prst="rect">
            <a:avLst/>
          </a:prstGeom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endParaRPr/>
          </a:p>
        </p:txBody>
      </p:sp>
      <p:pic>
        <p:nvPicPr>
          <p:cNvPr id="1104" name="Google Shape;1104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713" y="5000194"/>
            <a:ext cx="1365018" cy="95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038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18"/>
          <p:cNvSpPr txBox="1">
            <a:spLocks noGrp="1"/>
          </p:cNvSpPr>
          <p:nvPr>
            <p:ph type="body" idx="1"/>
          </p:nvPr>
        </p:nvSpPr>
        <p:spPr>
          <a:xfrm>
            <a:off x="628650" y="1888740"/>
            <a:ext cx="7886700" cy="3601125"/>
          </a:xfrm>
          <a:prstGeom prst="rect">
            <a:avLst/>
          </a:prstGeom>
        </p:spPr>
        <p:txBody>
          <a:bodyPr spcFirstLastPara="1" vert="horz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12" name="Google Shape;1112;p118"/>
          <p:cNvSpPr txBox="1">
            <a:spLocks noGrp="1"/>
          </p:cNvSpPr>
          <p:nvPr>
            <p:ph type="title"/>
          </p:nvPr>
        </p:nvSpPr>
        <p:spPr>
          <a:xfrm>
            <a:off x="628650" y="1131095"/>
            <a:ext cx="7886700" cy="483750"/>
          </a:xfrm>
          <a:prstGeom prst="rect">
            <a:avLst/>
          </a:prstGeom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endParaRPr/>
          </a:p>
        </p:txBody>
      </p:sp>
      <p:pic>
        <p:nvPicPr>
          <p:cNvPr id="1113" name="Google Shape;1113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2" y="0"/>
            <a:ext cx="9106058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8344" y="5517232"/>
            <a:ext cx="1365018" cy="95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577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19"/>
          <p:cNvSpPr txBox="1">
            <a:spLocks noGrp="1"/>
          </p:cNvSpPr>
          <p:nvPr>
            <p:ph type="body" idx="1"/>
          </p:nvPr>
        </p:nvSpPr>
        <p:spPr>
          <a:xfrm>
            <a:off x="628650" y="1888740"/>
            <a:ext cx="7886700" cy="3601125"/>
          </a:xfrm>
          <a:prstGeom prst="rect">
            <a:avLst/>
          </a:prstGeom>
        </p:spPr>
        <p:txBody>
          <a:bodyPr spcFirstLastPara="1" vert="horz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21" name="Google Shape;1121;p119"/>
          <p:cNvSpPr txBox="1">
            <a:spLocks noGrp="1"/>
          </p:cNvSpPr>
          <p:nvPr>
            <p:ph type="title"/>
          </p:nvPr>
        </p:nvSpPr>
        <p:spPr>
          <a:xfrm>
            <a:off x="628650" y="1131095"/>
            <a:ext cx="7886700" cy="483750"/>
          </a:xfrm>
          <a:prstGeom prst="rect">
            <a:avLst/>
          </a:prstGeom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endParaRPr/>
          </a:p>
        </p:txBody>
      </p:sp>
      <p:pic>
        <p:nvPicPr>
          <p:cNvPr id="1122" name="Google Shape;1122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1" y="0"/>
            <a:ext cx="9080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713" y="5000194"/>
            <a:ext cx="1365018" cy="95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903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Рефлексия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Что важного Вы узнали для себя? Напишите идеи, мысли, вопросы.  </a:t>
            </a:r>
          </a:p>
        </p:txBody>
      </p:sp>
    </p:spTree>
    <p:extLst>
      <p:ext uri="{BB962C8B-B14F-4D97-AF65-F5344CB8AC3E}">
        <p14:creationId xmlns:p14="http://schemas.microsoft.com/office/powerpoint/2010/main" val="182728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ЧТО ТАКОЕ ДОВЕРИЕ?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Кому Вы доверяете?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Кто доверяет Вам?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Принципы построения доверия.</a:t>
            </a:r>
          </a:p>
          <a:p>
            <a:r>
              <a:rPr lang="ru-RU" sz="2400" b="1" dirty="0"/>
              <a:t>2. КАК СТОРОИТЬ ДОВЕРИТЕЛЬНЫЕ ОТНОШЕНИЯ?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Принятие и критика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Теория поглаживаний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Жизненные позиции по Э. Берну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Доверие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85293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Вера и доверие связаны с открытостью. </a:t>
            </a:r>
          </a:p>
          <a:p>
            <a:pPr algn="ctr"/>
            <a:r>
              <a:rPr lang="ru-RU" sz="2400" dirty="0"/>
              <a:t>Если я потерял доверие к человеку, значит я от него закрылся. </a:t>
            </a:r>
          </a:p>
          <a:p>
            <a:pPr algn="ctr"/>
            <a:r>
              <a:rPr lang="ru-RU" sz="2400" dirty="0"/>
              <a:t>Если я потерял доверие к человеку, значит я потерял и веру в человека.</a:t>
            </a:r>
          </a:p>
          <a:p>
            <a:pPr algn="r"/>
            <a:r>
              <a:rPr lang="ru-RU" sz="2400" b="1" dirty="0"/>
              <a:t>Георгий Кочетков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Взаимное доверие – основа дружбы.</a:t>
            </a:r>
          </a:p>
          <a:p>
            <a:pPr algn="r"/>
            <a:r>
              <a:rPr lang="ru-RU" sz="2400" b="1" dirty="0"/>
              <a:t>Китайская пословица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08518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Доверие – это мужество, верность – сила. </a:t>
            </a:r>
          </a:p>
          <a:p>
            <a:pPr algn="r"/>
            <a:r>
              <a:rPr lang="ru-RU" sz="2400" b="1" dirty="0"/>
              <a:t>Мария фон </a:t>
            </a:r>
            <a:r>
              <a:rPr lang="ru-RU" sz="2400" b="1" dirty="0" err="1"/>
              <a:t>Эбнер</a:t>
            </a:r>
            <a:r>
              <a:rPr lang="ru-RU" sz="2400" b="1" dirty="0"/>
              <a:t> - </a:t>
            </a:r>
            <a:r>
              <a:rPr lang="ru-RU" sz="2400" b="1" dirty="0" err="1"/>
              <a:t>Эшенбах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для Вас значит доверие?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Запишите слова, которые приходят Вам в голову, когда Вы думаете о доверии.</a:t>
            </a:r>
          </a:p>
          <a:p>
            <a:r>
              <a:rPr lang="ru-RU" sz="2800" i="1" dirty="0"/>
              <a:t>__________________________________________________________________________________________</a:t>
            </a:r>
          </a:p>
          <a:p>
            <a:r>
              <a:rPr lang="ru-RU" sz="2800" i="1" dirty="0"/>
              <a:t>_____________________________________________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611231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Запишите свое определение слова «доверие».</a:t>
            </a:r>
          </a:p>
          <a:p>
            <a:r>
              <a:rPr lang="ru-RU" sz="2800" i="1" dirty="0"/>
              <a:t>Доверие – это … __________________________________________________________________________________________</a:t>
            </a:r>
          </a:p>
          <a:p>
            <a:endParaRPr lang="ru-RU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Доверие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Доверие – это психологическое состояние, включающее в себя намерение принять собственную уязвимость и основанное на позитивных ожиданиях относительно намерений или поведения другого. </a:t>
            </a:r>
          </a:p>
          <a:p>
            <a:pPr algn="just"/>
            <a:endParaRPr lang="ru-RU" sz="2400" i="1" dirty="0">
              <a:solidFill>
                <a:srgbClr val="0070C0"/>
              </a:solidFill>
            </a:endParaRPr>
          </a:p>
          <a:p>
            <a:pPr algn="just"/>
            <a:endParaRPr lang="ru-RU" sz="2400" i="1" dirty="0">
              <a:solidFill>
                <a:srgbClr val="0070C0"/>
              </a:solidFill>
            </a:endParaRPr>
          </a:p>
          <a:p>
            <a:pPr algn="just"/>
            <a:r>
              <a:rPr lang="ru-RU" sz="2400" i="1" dirty="0">
                <a:solidFill>
                  <a:srgbClr val="0070C0"/>
                </a:solidFill>
              </a:rPr>
              <a:t>В доверительных отношениях с наставляемым важно, чтобы он мог открыться перед наставником, не боясь того, что тот может его отвергнуть.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Кому Вы доверяете?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Подумайте и запишите тех людей, которым Вы доверяете?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96952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i="1" dirty="0"/>
              <a:t>Посмотрите внимательно на свой список. </a:t>
            </a:r>
          </a:p>
          <a:p>
            <a:pPr algn="just">
              <a:spcAft>
                <a:spcPts val="600"/>
              </a:spcAft>
            </a:pPr>
            <a:r>
              <a:rPr lang="ru-RU" sz="2800" i="1" dirty="0"/>
              <a:t>Что Вы ощущаете?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Кому Вы доверяете?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Теперь запишите причины, по которым Вы доверяете этим людям. Это могут быть рациональные причины, так и ощущения, которые Вы испытываете.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14908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Какие выводы Вы можете сделать о том, как Вы доверяете?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1138</TotalTime>
  <Words>1648</Words>
  <Application>Microsoft Office PowerPoint</Application>
  <PresentationFormat>Экран (4:3)</PresentationFormat>
  <Paragraphs>335</Paragraphs>
  <Slides>39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Цвет настроения</vt:lpstr>
      <vt:lpstr>Разминка “Где я сижу на дереве?”</vt:lpstr>
      <vt:lpstr>Содержание</vt:lpstr>
      <vt:lpstr>Доверие </vt:lpstr>
      <vt:lpstr>Что для Вас значит доверие?</vt:lpstr>
      <vt:lpstr>Доверие</vt:lpstr>
      <vt:lpstr>Кому Вы доверяете?</vt:lpstr>
      <vt:lpstr>Кому Вы доверяете? </vt:lpstr>
      <vt:lpstr>Кому Вы доверяете? </vt:lpstr>
      <vt:lpstr>Кто доверяет Вам? </vt:lpstr>
      <vt:lpstr>Человек, которому можно доверять (портрет)</vt:lpstr>
      <vt:lpstr>Презентация PowerPoint</vt:lpstr>
      <vt:lpstr>Принципы построения доверия</vt:lpstr>
      <vt:lpstr>Принципы построения доверия</vt:lpstr>
      <vt:lpstr>Принципы построения доверия</vt:lpstr>
      <vt:lpstr>Этап «доверие»</vt:lpstr>
      <vt:lpstr>Как строить доверительные отношения? </vt:lpstr>
      <vt:lpstr>Принятие</vt:lpstr>
      <vt:lpstr>Критика – способ помочь или навредить?</vt:lpstr>
      <vt:lpstr>Критика – способ помочь или навредить?</vt:lpstr>
      <vt:lpstr>Презентация PowerPoint</vt:lpstr>
      <vt:lpstr>Критика – способ помочь или навредить?</vt:lpstr>
      <vt:lpstr>Критика – способ помочь или навредить?</vt:lpstr>
      <vt:lpstr>Теория поглаживаний Почему человеку важно, чтобы его хвалили?</vt:lpstr>
      <vt:lpstr>Профиль «поглаживаний» Как я раздаю поглаживания и прошу о них?  Перед Вами профиль поддержки. Заполнив его внимательно, Вы сможете проанализировать, как Вы обходитесь с «поглаживаниями».  </vt:lpstr>
      <vt:lpstr>Профиль «поглаживаний» Как я раздаю поглаживания и прошу о них?</vt:lpstr>
      <vt:lpstr>Профиль «поглаживаний» Как я раздаю поглаживания и прошу о них?</vt:lpstr>
      <vt:lpstr>Профиль «поглаживаний» Как я раздаю поглаживания и прошу о них?</vt:lpstr>
      <vt:lpstr>Профиль «поглаживаний» Как я раздаю поглаживания и прошу о них?</vt:lpstr>
      <vt:lpstr>   - Что больше использует человек негативные «поглаживания» или позитивные?  - Открыт человек или закрыт? Способен ли попросить  другого о поддержке или оказать ее другому?  - Критикует ли человек больше других или себя? - Что необходимо развивать, сбалансировать? Как?  </vt:lpstr>
      <vt:lpstr>Презентация PowerPoint</vt:lpstr>
      <vt:lpstr>Презентация PowerPoint</vt:lpstr>
      <vt:lpstr>Жизненные позиции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Детство как предмет науки</dc:title>
  <dc:creator>Татьяна Окладникова</dc:creator>
  <cp:lastModifiedBy>Fritsler</cp:lastModifiedBy>
  <cp:revision>126</cp:revision>
  <dcterms:created xsi:type="dcterms:W3CDTF">2015-01-19T10:35:03Z</dcterms:created>
  <dcterms:modified xsi:type="dcterms:W3CDTF">2022-10-17T01:54:12Z</dcterms:modified>
</cp:coreProperties>
</file>