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1" r:id="rId3"/>
    <p:sldId id="269" r:id="rId4"/>
    <p:sldId id="270" r:id="rId5"/>
    <p:sldId id="271" r:id="rId6"/>
    <p:sldId id="256" r:id="rId7"/>
    <p:sldId id="257" r:id="rId8"/>
    <p:sldId id="267" r:id="rId9"/>
    <p:sldId id="275" r:id="rId10"/>
    <p:sldId id="277" r:id="rId11"/>
    <p:sldId id="258" r:id="rId12"/>
    <p:sldId id="259" r:id="rId13"/>
    <p:sldId id="260" r:id="rId14"/>
    <p:sldId id="261" r:id="rId15"/>
    <p:sldId id="262" r:id="rId16"/>
    <p:sldId id="263" r:id="rId17"/>
    <p:sldId id="279" r:id="rId18"/>
    <p:sldId id="272" r:id="rId19"/>
    <p:sldId id="273" r:id="rId20"/>
    <p:sldId id="276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F5970-BA12-4CFD-8426-5D89D07B6E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C2C41-A242-4CF3-9198-9B9AD5CCF5CC}">
      <dgm:prSet phldrT="[Текст]"/>
      <dgm:spPr>
        <a:solidFill>
          <a:srgbClr val="993366"/>
        </a:solidFill>
      </dgm:spPr>
      <dgm:t>
        <a:bodyPr/>
        <a:lstStyle/>
        <a:p>
          <a:r>
            <a:rPr lang="ru-RU" dirty="0"/>
            <a:t>День 1</a:t>
          </a:r>
        </a:p>
      </dgm:t>
    </dgm:pt>
    <dgm:pt modelId="{7D8AD09A-D72D-4602-B350-0A86B3876152}" type="parTrans" cxnId="{71B838CD-A6DD-42FD-B60D-7DA036C11F1F}">
      <dgm:prSet/>
      <dgm:spPr/>
      <dgm:t>
        <a:bodyPr/>
        <a:lstStyle/>
        <a:p>
          <a:endParaRPr lang="ru-RU"/>
        </a:p>
      </dgm:t>
    </dgm:pt>
    <dgm:pt modelId="{68502ED9-1E72-4795-9781-882B88CEDDD6}" type="sibTrans" cxnId="{71B838CD-A6DD-42FD-B60D-7DA036C11F1F}">
      <dgm:prSet/>
      <dgm:spPr/>
      <dgm:t>
        <a:bodyPr/>
        <a:lstStyle/>
        <a:p>
          <a:endParaRPr lang="ru-RU"/>
        </a:p>
      </dgm:t>
    </dgm:pt>
    <dgm:pt modelId="{3222C8F7-1417-4191-8E84-23B51D10AB76}">
      <dgm:prSet phldrT="[Текст]" custT="1"/>
      <dgm:spPr/>
      <dgm:t>
        <a:bodyPr/>
        <a:lstStyle/>
        <a:p>
          <a:r>
            <a:rPr lang="ru-RU" sz="2400" b="1" dirty="0"/>
            <a:t>Методический семинар «ИКК...»</a:t>
          </a:r>
        </a:p>
      </dgm:t>
    </dgm:pt>
    <dgm:pt modelId="{157CDB79-0F22-4768-83FD-78274F27A404}" type="parTrans" cxnId="{186A8B43-53B5-4BAF-8F68-5B75464B4ABD}">
      <dgm:prSet/>
      <dgm:spPr/>
      <dgm:t>
        <a:bodyPr/>
        <a:lstStyle/>
        <a:p>
          <a:endParaRPr lang="ru-RU"/>
        </a:p>
      </dgm:t>
    </dgm:pt>
    <dgm:pt modelId="{7DE9853C-3A2B-4EF8-90B4-1CA977433325}" type="sibTrans" cxnId="{186A8B43-53B5-4BAF-8F68-5B75464B4ABD}">
      <dgm:prSet/>
      <dgm:spPr/>
      <dgm:t>
        <a:bodyPr/>
        <a:lstStyle/>
        <a:p>
          <a:endParaRPr lang="ru-RU"/>
        </a:p>
      </dgm:t>
    </dgm:pt>
    <dgm:pt modelId="{102CEC81-FE74-4BDA-B4BE-6B8C37750F09}">
      <dgm:prSet phldrT="[Текст]" custT="1"/>
      <dgm:spPr/>
      <dgm:t>
        <a:bodyPr/>
        <a:lstStyle/>
        <a:p>
          <a:r>
            <a:rPr lang="ru-RU" sz="2400" b="1" dirty="0" err="1"/>
            <a:t>Воркшоп</a:t>
          </a:r>
          <a:r>
            <a:rPr lang="ru-RU" sz="2400" b="1" dirty="0"/>
            <a:t> «Волшебство интерактивности: учимся работать с платформами и создавать задания»</a:t>
          </a:r>
        </a:p>
      </dgm:t>
    </dgm:pt>
    <dgm:pt modelId="{40E1AA53-0FCC-4EC9-8C0F-294BDE8DB491}" type="parTrans" cxnId="{BEE62505-8778-4FA5-8632-A270EC0038F1}">
      <dgm:prSet/>
      <dgm:spPr/>
      <dgm:t>
        <a:bodyPr/>
        <a:lstStyle/>
        <a:p>
          <a:endParaRPr lang="ru-RU"/>
        </a:p>
      </dgm:t>
    </dgm:pt>
    <dgm:pt modelId="{53C36FB6-5A6D-4EB8-932F-D6D0FDC9C54A}" type="sibTrans" cxnId="{BEE62505-8778-4FA5-8632-A270EC0038F1}">
      <dgm:prSet/>
      <dgm:spPr/>
      <dgm:t>
        <a:bodyPr/>
        <a:lstStyle/>
        <a:p>
          <a:endParaRPr lang="ru-RU"/>
        </a:p>
      </dgm:t>
    </dgm:pt>
    <dgm:pt modelId="{97D7F7B7-E8E8-4B3F-89E0-A1A6804E6AF7}">
      <dgm:prSet phldrT="[Текст]"/>
      <dgm:spPr>
        <a:solidFill>
          <a:srgbClr val="993366"/>
        </a:solidFill>
      </dgm:spPr>
      <dgm:t>
        <a:bodyPr/>
        <a:lstStyle/>
        <a:p>
          <a:r>
            <a:rPr lang="ru-RU" dirty="0"/>
            <a:t>День 2</a:t>
          </a:r>
        </a:p>
      </dgm:t>
    </dgm:pt>
    <dgm:pt modelId="{75C9B5B2-1C75-49DF-99D4-D9AA284F7990}" type="parTrans" cxnId="{57B0F5E1-A7DE-499A-B4F7-EAD2EA4E2E58}">
      <dgm:prSet/>
      <dgm:spPr/>
      <dgm:t>
        <a:bodyPr/>
        <a:lstStyle/>
        <a:p>
          <a:endParaRPr lang="ru-RU"/>
        </a:p>
      </dgm:t>
    </dgm:pt>
    <dgm:pt modelId="{B3E04C2A-A17A-4B15-8D31-9A1D8CCA46ED}" type="sibTrans" cxnId="{57B0F5E1-A7DE-499A-B4F7-EAD2EA4E2E58}">
      <dgm:prSet/>
      <dgm:spPr/>
      <dgm:t>
        <a:bodyPr/>
        <a:lstStyle/>
        <a:p>
          <a:endParaRPr lang="ru-RU"/>
        </a:p>
      </dgm:t>
    </dgm:pt>
    <dgm:pt modelId="{20299537-C2B9-43DB-A490-09A424367310}">
      <dgm:prSet phldrT="[Текст]" custT="1"/>
      <dgm:spPr/>
      <dgm:t>
        <a:bodyPr/>
        <a:lstStyle/>
        <a:p>
          <a:r>
            <a:rPr lang="ru-RU" sz="2400" b="1" dirty="0"/>
            <a:t>Педсовет по итогам 3 четверти</a:t>
          </a:r>
        </a:p>
      </dgm:t>
    </dgm:pt>
    <dgm:pt modelId="{2443B105-C39A-4A6D-836D-A26003FB147C}" type="parTrans" cxnId="{CB82DB59-E031-4EC3-ADF2-DEC96CDD8123}">
      <dgm:prSet/>
      <dgm:spPr/>
      <dgm:t>
        <a:bodyPr/>
        <a:lstStyle/>
        <a:p>
          <a:endParaRPr lang="ru-RU"/>
        </a:p>
      </dgm:t>
    </dgm:pt>
    <dgm:pt modelId="{B3D28E63-2B57-42D4-8526-2C0D0CB24D89}" type="sibTrans" cxnId="{CB82DB59-E031-4EC3-ADF2-DEC96CDD8123}">
      <dgm:prSet/>
      <dgm:spPr/>
      <dgm:t>
        <a:bodyPr/>
        <a:lstStyle/>
        <a:p>
          <a:endParaRPr lang="ru-RU"/>
        </a:p>
      </dgm:t>
    </dgm:pt>
    <dgm:pt modelId="{39789F80-68D9-4B88-8CBC-DA1F8216396D}">
      <dgm:prSet phldrT="[Текст]" custT="1"/>
      <dgm:spPr/>
      <dgm:t>
        <a:bodyPr/>
        <a:lstStyle/>
        <a:p>
          <a:r>
            <a:rPr lang="ru-RU" sz="2400" b="1" dirty="0"/>
            <a:t>Хобби – </a:t>
          </a:r>
          <a:r>
            <a:rPr lang="en-US" sz="2400" b="1" dirty="0"/>
            <a:t>fest </a:t>
          </a:r>
          <a:r>
            <a:rPr lang="ru-RU" sz="2400" b="1" dirty="0"/>
            <a:t>«разные стороны тебя» </a:t>
          </a:r>
          <a:r>
            <a:rPr lang="ru-RU" sz="2400" dirty="0"/>
            <a:t>(</a:t>
          </a:r>
          <a:r>
            <a:rPr lang="ru-RU" sz="2400" dirty="0" err="1"/>
            <a:t>Степановская</a:t>
          </a:r>
          <a:r>
            <a:rPr lang="ru-RU" sz="2400" dirty="0"/>
            <a:t> М.В., Кузнецова И.Ю., </a:t>
          </a:r>
          <a:r>
            <a:rPr lang="ru-RU" sz="2400" dirty="0" err="1"/>
            <a:t>Фиронова</a:t>
          </a:r>
          <a:r>
            <a:rPr lang="ru-RU" sz="2400" dirty="0"/>
            <a:t> М.А., Андреева В.А.)</a:t>
          </a:r>
        </a:p>
      </dgm:t>
    </dgm:pt>
    <dgm:pt modelId="{330F18DF-191D-4BD8-940D-97599F9EE5A5}" type="parTrans" cxnId="{92A8EA38-50B8-4422-8FFB-98B0E29B727E}">
      <dgm:prSet/>
      <dgm:spPr/>
      <dgm:t>
        <a:bodyPr/>
        <a:lstStyle/>
        <a:p>
          <a:endParaRPr lang="ru-RU"/>
        </a:p>
      </dgm:t>
    </dgm:pt>
    <dgm:pt modelId="{65B8995A-FB85-4A1C-9747-26264C32CBF9}" type="sibTrans" cxnId="{92A8EA38-50B8-4422-8FFB-98B0E29B727E}">
      <dgm:prSet/>
      <dgm:spPr/>
      <dgm:t>
        <a:bodyPr/>
        <a:lstStyle/>
        <a:p>
          <a:endParaRPr lang="ru-RU"/>
        </a:p>
      </dgm:t>
    </dgm:pt>
    <dgm:pt modelId="{E763897B-5EDC-4537-855B-10F7706E3D0D}">
      <dgm:prSet phldrT="[Текст]" custT="1"/>
      <dgm:spPr>
        <a:solidFill>
          <a:srgbClr val="993366"/>
        </a:solidFill>
      </dgm:spPr>
      <dgm:t>
        <a:bodyPr/>
        <a:lstStyle/>
        <a:p>
          <a:r>
            <a:rPr lang="ru-RU" sz="3200" b="1" dirty="0"/>
            <a:t>Открытые уроки</a:t>
          </a:r>
        </a:p>
      </dgm:t>
    </dgm:pt>
    <dgm:pt modelId="{C848E0CB-77C7-4A57-97EA-BB50E854DC5E}" type="parTrans" cxnId="{572E57D5-BE3E-4D62-A8FC-8556680C5B7B}">
      <dgm:prSet/>
      <dgm:spPr/>
      <dgm:t>
        <a:bodyPr/>
        <a:lstStyle/>
        <a:p>
          <a:endParaRPr lang="ru-RU"/>
        </a:p>
      </dgm:t>
    </dgm:pt>
    <dgm:pt modelId="{CB1FB96D-2311-483D-954C-ACBF017246AA}" type="sibTrans" cxnId="{572E57D5-BE3E-4D62-A8FC-8556680C5B7B}">
      <dgm:prSet/>
      <dgm:spPr/>
      <dgm:t>
        <a:bodyPr/>
        <a:lstStyle/>
        <a:p>
          <a:endParaRPr lang="ru-RU"/>
        </a:p>
      </dgm:t>
    </dgm:pt>
    <dgm:pt modelId="{0A980179-23BF-4DFC-9C9C-3BA3645150B2}">
      <dgm:prSet phldrT="[Текст]"/>
      <dgm:spPr/>
      <dgm:t>
        <a:bodyPr/>
        <a:lstStyle/>
        <a:p>
          <a:pPr algn="ctr"/>
          <a:r>
            <a:rPr lang="ru-RU" dirty="0"/>
            <a:t>С 8 – 19 апреля</a:t>
          </a:r>
        </a:p>
      </dgm:t>
    </dgm:pt>
    <dgm:pt modelId="{E1CCA703-EDDA-4469-81F6-9B3D2365C446}" type="parTrans" cxnId="{CF189BF4-B5B0-4068-88D0-AA7F3166E76B}">
      <dgm:prSet/>
      <dgm:spPr/>
      <dgm:t>
        <a:bodyPr/>
        <a:lstStyle/>
        <a:p>
          <a:endParaRPr lang="ru-RU"/>
        </a:p>
      </dgm:t>
    </dgm:pt>
    <dgm:pt modelId="{74F9097F-6842-4B58-BD8A-B440BA3BF331}" type="sibTrans" cxnId="{CF189BF4-B5B0-4068-88D0-AA7F3166E76B}">
      <dgm:prSet/>
      <dgm:spPr/>
      <dgm:t>
        <a:bodyPr/>
        <a:lstStyle/>
        <a:p>
          <a:endParaRPr lang="ru-RU"/>
        </a:p>
      </dgm:t>
    </dgm:pt>
    <dgm:pt modelId="{D69DBB15-4BA5-4A37-9B94-8BAD3FA4DF52}" type="pres">
      <dgm:prSet presAssocID="{DA7F5970-BA12-4CFD-8426-5D89D07B6E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B9D1A-25FE-4CBE-BE35-FBBF55C42E97}" type="pres">
      <dgm:prSet presAssocID="{304C2C41-A242-4CF3-9198-9B9AD5CCF5CC}" presName="composite" presStyleCnt="0"/>
      <dgm:spPr/>
    </dgm:pt>
    <dgm:pt modelId="{7C9A19C5-EBB9-4E6A-A2B3-CBCB6DC52170}" type="pres">
      <dgm:prSet presAssocID="{304C2C41-A242-4CF3-9198-9B9AD5CCF5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24911-B39C-4152-9722-FC468CEF536F}" type="pres">
      <dgm:prSet presAssocID="{304C2C41-A242-4CF3-9198-9B9AD5CCF5C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E8365-7856-4122-BA32-BF38701C1E0E}" type="pres">
      <dgm:prSet presAssocID="{68502ED9-1E72-4795-9781-882B88CEDDD6}" presName="space" presStyleCnt="0"/>
      <dgm:spPr/>
    </dgm:pt>
    <dgm:pt modelId="{92B70A5D-3F27-495D-AC9F-33046880E961}" type="pres">
      <dgm:prSet presAssocID="{97D7F7B7-E8E8-4B3F-89E0-A1A6804E6AF7}" presName="composite" presStyleCnt="0"/>
      <dgm:spPr/>
    </dgm:pt>
    <dgm:pt modelId="{D41C0BAE-7A9C-4654-8A50-609419EFF0F1}" type="pres">
      <dgm:prSet presAssocID="{97D7F7B7-E8E8-4B3F-89E0-A1A6804E6A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18F80-31BC-4151-B5F1-08248498FBE1}" type="pres">
      <dgm:prSet presAssocID="{97D7F7B7-E8E8-4B3F-89E0-A1A6804E6A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2CC49-972C-42C0-9CE4-3E8603BC6907}" type="pres">
      <dgm:prSet presAssocID="{B3E04C2A-A17A-4B15-8D31-9A1D8CCA46ED}" presName="space" presStyleCnt="0"/>
      <dgm:spPr/>
    </dgm:pt>
    <dgm:pt modelId="{6279CF40-9F1A-4270-8DD4-9CCC634220ED}" type="pres">
      <dgm:prSet presAssocID="{E763897B-5EDC-4537-855B-10F7706E3D0D}" presName="composite" presStyleCnt="0"/>
      <dgm:spPr/>
    </dgm:pt>
    <dgm:pt modelId="{081466E3-FECB-4C2A-B4F0-DCBD8348480E}" type="pres">
      <dgm:prSet presAssocID="{E763897B-5EDC-4537-855B-10F7706E3D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ECFA6-325C-4535-BEC6-CB5964A39DBA}" type="pres">
      <dgm:prSet presAssocID="{E763897B-5EDC-4537-855B-10F7706E3D0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E57D5-BE3E-4D62-A8FC-8556680C5B7B}" srcId="{DA7F5970-BA12-4CFD-8426-5D89D07B6E11}" destId="{E763897B-5EDC-4537-855B-10F7706E3D0D}" srcOrd="2" destOrd="0" parTransId="{C848E0CB-77C7-4A57-97EA-BB50E854DC5E}" sibTransId="{CB1FB96D-2311-483D-954C-ACBF017246AA}"/>
    <dgm:cxn modelId="{57B0F5E1-A7DE-499A-B4F7-EAD2EA4E2E58}" srcId="{DA7F5970-BA12-4CFD-8426-5D89D07B6E11}" destId="{97D7F7B7-E8E8-4B3F-89E0-A1A6804E6AF7}" srcOrd="1" destOrd="0" parTransId="{75C9B5B2-1C75-49DF-99D4-D9AA284F7990}" sibTransId="{B3E04C2A-A17A-4B15-8D31-9A1D8CCA46ED}"/>
    <dgm:cxn modelId="{9C238604-CDA4-4E6E-BF80-96059B81484B}" type="presOf" srcId="{0A980179-23BF-4DFC-9C9C-3BA3645150B2}" destId="{E21ECFA6-325C-4535-BEC6-CB5964A39DBA}" srcOrd="0" destOrd="0" presId="urn:microsoft.com/office/officeart/2005/8/layout/hList1"/>
    <dgm:cxn modelId="{6E1C94A6-11A2-47DF-9821-E3A292E95F89}" type="presOf" srcId="{97D7F7B7-E8E8-4B3F-89E0-A1A6804E6AF7}" destId="{D41C0BAE-7A9C-4654-8A50-609419EFF0F1}" srcOrd="0" destOrd="0" presId="urn:microsoft.com/office/officeart/2005/8/layout/hList1"/>
    <dgm:cxn modelId="{CF189BF4-B5B0-4068-88D0-AA7F3166E76B}" srcId="{E763897B-5EDC-4537-855B-10F7706E3D0D}" destId="{0A980179-23BF-4DFC-9C9C-3BA3645150B2}" srcOrd="0" destOrd="0" parTransId="{E1CCA703-EDDA-4469-81F6-9B3D2365C446}" sibTransId="{74F9097F-6842-4B58-BD8A-B440BA3BF331}"/>
    <dgm:cxn modelId="{44156F02-56CE-41AE-9584-C5D12D1B6FC3}" type="presOf" srcId="{304C2C41-A242-4CF3-9198-9B9AD5CCF5CC}" destId="{7C9A19C5-EBB9-4E6A-A2B3-CBCB6DC52170}" srcOrd="0" destOrd="0" presId="urn:microsoft.com/office/officeart/2005/8/layout/hList1"/>
    <dgm:cxn modelId="{CB82DB59-E031-4EC3-ADF2-DEC96CDD8123}" srcId="{97D7F7B7-E8E8-4B3F-89E0-A1A6804E6AF7}" destId="{20299537-C2B9-43DB-A490-09A424367310}" srcOrd="0" destOrd="0" parTransId="{2443B105-C39A-4A6D-836D-A26003FB147C}" sibTransId="{B3D28E63-2B57-42D4-8526-2C0D0CB24D89}"/>
    <dgm:cxn modelId="{FD41810B-6B4F-478E-A79F-D1B8A293E071}" type="presOf" srcId="{102CEC81-FE74-4BDA-B4BE-6B8C37750F09}" destId="{69F24911-B39C-4152-9722-FC468CEF536F}" srcOrd="0" destOrd="1" presId="urn:microsoft.com/office/officeart/2005/8/layout/hList1"/>
    <dgm:cxn modelId="{71B838CD-A6DD-42FD-B60D-7DA036C11F1F}" srcId="{DA7F5970-BA12-4CFD-8426-5D89D07B6E11}" destId="{304C2C41-A242-4CF3-9198-9B9AD5CCF5CC}" srcOrd="0" destOrd="0" parTransId="{7D8AD09A-D72D-4602-B350-0A86B3876152}" sibTransId="{68502ED9-1E72-4795-9781-882B88CEDDD6}"/>
    <dgm:cxn modelId="{BEE62505-8778-4FA5-8632-A270EC0038F1}" srcId="{304C2C41-A242-4CF3-9198-9B9AD5CCF5CC}" destId="{102CEC81-FE74-4BDA-B4BE-6B8C37750F09}" srcOrd="1" destOrd="0" parTransId="{40E1AA53-0FCC-4EC9-8C0F-294BDE8DB491}" sibTransId="{53C36FB6-5A6D-4EB8-932F-D6D0FDC9C54A}"/>
    <dgm:cxn modelId="{A3AD1572-4264-4DED-89ED-43834C628147}" type="presOf" srcId="{39789F80-68D9-4B88-8CBC-DA1F8216396D}" destId="{94A18F80-31BC-4151-B5F1-08248498FBE1}" srcOrd="0" destOrd="1" presId="urn:microsoft.com/office/officeart/2005/8/layout/hList1"/>
    <dgm:cxn modelId="{186A8B43-53B5-4BAF-8F68-5B75464B4ABD}" srcId="{304C2C41-A242-4CF3-9198-9B9AD5CCF5CC}" destId="{3222C8F7-1417-4191-8E84-23B51D10AB76}" srcOrd="0" destOrd="0" parTransId="{157CDB79-0F22-4768-83FD-78274F27A404}" sibTransId="{7DE9853C-3A2B-4EF8-90B4-1CA977433325}"/>
    <dgm:cxn modelId="{FFF48540-0E48-4209-923E-A1298D0B4156}" type="presOf" srcId="{20299537-C2B9-43DB-A490-09A424367310}" destId="{94A18F80-31BC-4151-B5F1-08248498FBE1}" srcOrd="0" destOrd="0" presId="urn:microsoft.com/office/officeart/2005/8/layout/hList1"/>
    <dgm:cxn modelId="{972D58CC-36CD-4E66-A8BF-A07D9F40140E}" type="presOf" srcId="{3222C8F7-1417-4191-8E84-23B51D10AB76}" destId="{69F24911-B39C-4152-9722-FC468CEF536F}" srcOrd="0" destOrd="0" presId="urn:microsoft.com/office/officeart/2005/8/layout/hList1"/>
    <dgm:cxn modelId="{8D440072-CDB2-4445-9A37-3ADF282EAF05}" type="presOf" srcId="{DA7F5970-BA12-4CFD-8426-5D89D07B6E11}" destId="{D69DBB15-4BA5-4A37-9B94-8BAD3FA4DF52}" srcOrd="0" destOrd="0" presId="urn:microsoft.com/office/officeart/2005/8/layout/hList1"/>
    <dgm:cxn modelId="{92A8EA38-50B8-4422-8FFB-98B0E29B727E}" srcId="{97D7F7B7-E8E8-4B3F-89E0-A1A6804E6AF7}" destId="{39789F80-68D9-4B88-8CBC-DA1F8216396D}" srcOrd="1" destOrd="0" parTransId="{330F18DF-191D-4BD8-940D-97599F9EE5A5}" sibTransId="{65B8995A-FB85-4A1C-9747-26264C32CBF9}"/>
    <dgm:cxn modelId="{87C96961-049B-44D7-B1E9-02128F79BBCF}" type="presOf" srcId="{E763897B-5EDC-4537-855B-10F7706E3D0D}" destId="{081466E3-FECB-4C2A-B4F0-DCBD8348480E}" srcOrd="0" destOrd="0" presId="urn:microsoft.com/office/officeart/2005/8/layout/hList1"/>
    <dgm:cxn modelId="{03AA683D-A9FA-47E0-AD92-1DC56656F01C}" type="presParOf" srcId="{D69DBB15-4BA5-4A37-9B94-8BAD3FA4DF52}" destId="{E81B9D1A-25FE-4CBE-BE35-FBBF55C42E97}" srcOrd="0" destOrd="0" presId="urn:microsoft.com/office/officeart/2005/8/layout/hList1"/>
    <dgm:cxn modelId="{1D1BC69C-7B10-4F6D-A97E-335DC1CA9A81}" type="presParOf" srcId="{E81B9D1A-25FE-4CBE-BE35-FBBF55C42E97}" destId="{7C9A19C5-EBB9-4E6A-A2B3-CBCB6DC52170}" srcOrd="0" destOrd="0" presId="urn:microsoft.com/office/officeart/2005/8/layout/hList1"/>
    <dgm:cxn modelId="{BCB60E6E-F19F-4A26-AEE8-F3830EFBEC96}" type="presParOf" srcId="{E81B9D1A-25FE-4CBE-BE35-FBBF55C42E97}" destId="{69F24911-B39C-4152-9722-FC468CEF536F}" srcOrd="1" destOrd="0" presId="urn:microsoft.com/office/officeart/2005/8/layout/hList1"/>
    <dgm:cxn modelId="{8EAE1F08-EB51-4BC5-812B-1DFEA94DB9A7}" type="presParOf" srcId="{D69DBB15-4BA5-4A37-9B94-8BAD3FA4DF52}" destId="{D2CE8365-7856-4122-BA32-BF38701C1E0E}" srcOrd="1" destOrd="0" presId="urn:microsoft.com/office/officeart/2005/8/layout/hList1"/>
    <dgm:cxn modelId="{D1E57FEC-3C77-48D5-9CBD-62C0E18015BE}" type="presParOf" srcId="{D69DBB15-4BA5-4A37-9B94-8BAD3FA4DF52}" destId="{92B70A5D-3F27-495D-AC9F-33046880E961}" srcOrd="2" destOrd="0" presId="urn:microsoft.com/office/officeart/2005/8/layout/hList1"/>
    <dgm:cxn modelId="{440B1616-0A8D-42C8-A8F4-7BB5D4E8A8DD}" type="presParOf" srcId="{92B70A5D-3F27-495D-AC9F-33046880E961}" destId="{D41C0BAE-7A9C-4654-8A50-609419EFF0F1}" srcOrd="0" destOrd="0" presId="urn:microsoft.com/office/officeart/2005/8/layout/hList1"/>
    <dgm:cxn modelId="{B89873A0-F13C-4042-BBE4-3E698A2866F7}" type="presParOf" srcId="{92B70A5D-3F27-495D-AC9F-33046880E961}" destId="{94A18F80-31BC-4151-B5F1-08248498FBE1}" srcOrd="1" destOrd="0" presId="urn:microsoft.com/office/officeart/2005/8/layout/hList1"/>
    <dgm:cxn modelId="{1C8FD766-F32F-4865-88E4-EF77FBAFF1E1}" type="presParOf" srcId="{D69DBB15-4BA5-4A37-9B94-8BAD3FA4DF52}" destId="{D052CC49-972C-42C0-9CE4-3E8603BC6907}" srcOrd="3" destOrd="0" presId="urn:microsoft.com/office/officeart/2005/8/layout/hList1"/>
    <dgm:cxn modelId="{245BA323-CBAE-4CB4-A1E0-2DF7CE016089}" type="presParOf" srcId="{D69DBB15-4BA5-4A37-9B94-8BAD3FA4DF52}" destId="{6279CF40-9F1A-4270-8DD4-9CCC634220ED}" srcOrd="4" destOrd="0" presId="urn:microsoft.com/office/officeart/2005/8/layout/hList1"/>
    <dgm:cxn modelId="{F0BD3553-995D-4278-A436-D2CBF696F020}" type="presParOf" srcId="{6279CF40-9F1A-4270-8DD4-9CCC634220ED}" destId="{081466E3-FECB-4C2A-B4F0-DCBD8348480E}" srcOrd="0" destOrd="0" presId="urn:microsoft.com/office/officeart/2005/8/layout/hList1"/>
    <dgm:cxn modelId="{04B558C2-EDE9-4112-AB1D-3D96AC8AC1E2}" type="presParOf" srcId="{6279CF40-9F1A-4270-8DD4-9CCC634220ED}" destId="{E21ECFA6-325C-4535-BEC6-CB5964A39D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A19C5-EBB9-4E6A-A2B3-CBCB6DC52170}">
      <dsp:nvSpPr>
        <dsp:cNvPr id="0" name=""/>
        <dsp:cNvSpPr/>
      </dsp:nvSpPr>
      <dsp:spPr>
        <a:xfrm>
          <a:off x="3286" y="2124"/>
          <a:ext cx="3203971" cy="1267200"/>
        </a:xfrm>
        <a:prstGeom prst="rect">
          <a:avLst/>
        </a:prstGeom>
        <a:solidFill>
          <a:srgbClr val="9933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День 1</a:t>
          </a:r>
        </a:p>
      </dsp:txBody>
      <dsp:txXfrm>
        <a:off x="3286" y="2124"/>
        <a:ext cx="3203971" cy="1267200"/>
      </dsp:txXfrm>
    </dsp:sp>
    <dsp:sp modelId="{69F24911-B39C-4152-9722-FC468CEF536F}">
      <dsp:nvSpPr>
        <dsp:cNvPr id="0" name=""/>
        <dsp:cNvSpPr/>
      </dsp:nvSpPr>
      <dsp:spPr>
        <a:xfrm>
          <a:off x="3286" y="1269324"/>
          <a:ext cx="3203971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/>
            <a:t>Методический семинар «ИКК...»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/>
            <a:t>Воркшоп</a:t>
          </a:r>
          <a:r>
            <a:rPr lang="ru-RU" sz="2400" b="1" kern="1200" dirty="0"/>
            <a:t> «Волшебство интерактивности: учимся работать с платформами и создавать задания»</a:t>
          </a:r>
        </a:p>
      </dsp:txBody>
      <dsp:txXfrm>
        <a:off x="3286" y="1269324"/>
        <a:ext cx="3203971" cy="3079890"/>
      </dsp:txXfrm>
    </dsp:sp>
    <dsp:sp modelId="{D41C0BAE-7A9C-4654-8A50-609419EFF0F1}">
      <dsp:nvSpPr>
        <dsp:cNvPr id="0" name=""/>
        <dsp:cNvSpPr/>
      </dsp:nvSpPr>
      <dsp:spPr>
        <a:xfrm>
          <a:off x="3655814" y="2124"/>
          <a:ext cx="3203971" cy="1267200"/>
        </a:xfrm>
        <a:prstGeom prst="rect">
          <a:avLst/>
        </a:prstGeom>
        <a:solidFill>
          <a:srgbClr val="9933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День 2</a:t>
          </a:r>
        </a:p>
      </dsp:txBody>
      <dsp:txXfrm>
        <a:off x="3655814" y="2124"/>
        <a:ext cx="3203971" cy="1267200"/>
      </dsp:txXfrm>
    </dsp:sp>
    <dsp:sp modelId="{94A18F80-31BC-4151-B5F1-08248498FBE1}">
      <dsp:nvSpPr>
        <dsp:cNvPr id="0" name=""/>
        <dsp:cNvSpPr/>
      </dsp:nvSpPr>
      <dsp:spPr>
        <a:xfrm>
          <a:off x="3655814" y="1269324"/>
          <a:ext cx="3203971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/>
            <a:t>Педсовет по итогам 3 четверти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/>
            <a:t>Хобби – </a:t>
          </a:r>
          <a:r>
            <a:rPr lang="en-US" sz="2400" b="1" kern="1200" dirty="0"/>
            <a:t>fest </a:t>
          </a:r>
          <a:r>
            <a:rPr lang="ru-RU" sz="2400" b="1" kern="1200" dirty="0"/>
            <a:t>«разные стороны тебя» </a:t>
          </a:r>
          <a:r>
            <a:rPr lang="ru-RU" sz="2400" kern="1200" dirty="0"/>
            <a:t>(</a:t>
          </a:r>
          <a:r>
            <a:rPr lang="ru-RU" sz="2400" kern="1200" dirty="0" err="1"/>
            <a:t>Степановская</a:t>
          </a:r>
          <a:r>
            <a:rPr lang="ru-RU" sz="2400" kern="1200" dirty="0"/>
            <a:t> М.В., Кузнецова И.Ю., </a:t>
          </a:r>
          <a:r>
            <a:rPr lang="ru-RU" sz="2400" kern="1200" dirty="0" err="1"/>
            <a:t>Фиронова</a:t>
          </a:r>
          <a:r>
            <a:rPr lang="ru-RU" sz="2400" kern="1200" dirty="0"/>
            <a:t> М.А., Андреева В.А.)</a:t>
          </a:r>
        </a:p>
      </dsp:txBody>
      <dsp:txXfrm>
        <a:off x="3655814" y="1269324"/>
        <a:ext cx="3203971" cy="3079890"/>
      </dsp:txXfrm>
    </dsp:sp>
    <dsp:sp modelId="{081466E3-FECB-4C2A-B4F0-DCBD8348480E}">
      <dsp:nvSpPr>
        <dsp:cNvPr id="0" name=""/>
        <dsp:cNvSpPr/>
      </dsp:nvSpPr>
      <dsp:spPr>
        <a:xfrm>
          <a:off x="7308342" y="2124"/>
          <a:ext cx="3203971" cy="1267200"/>
        </a:xfrm>
        <a:prstGeom prst="rect">
          <a:avLst/>
        </a:prstGeom>
        <a:solidFill>
          <a:srgbClr val="99336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Открытые уроки</a:t>
          </a:r>
        </a:p>
      </dsp:txBody>
      <dsp:txXfrm>
        <a:off x="7308342" y="2124"/>
        <a:ext cx="3203971" cy="1267200"/>
      </dsp:txXfrm>
    </dsp:sp>
    <dsp:sp modelId="{E21ECFA6-325C-4535-BEC6-CB5964A39DBA}">
      <dsp:nvSpPr>
        <dsp:cNvPr id="0" name=""/>
        <dsp:cNvSpPr/>
      </dsp:nvSpPr>
      <dsp:spPr>
        <a:xfrm>
          <a:off x="7308342" y="1269324"/>
          <a:ext cx="3203971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/>
            <a:t>С 8 – 19 апреля</a:t>
          </a:r>
        </a:p>
      </dsp:txBody>
      <dsp:txXfrm>
        <a:off x="7308342" y="1269324"/>
        <a:ext cx="3203971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8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1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8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8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6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1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6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2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3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51CF-6C79-4925-BB3B-8387CB7A6023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C2A7E-390C-4764-AD16-E8744A440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1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0yOUjXv6eM&amp;ab_channel=EdCrunchConferenc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q8rN779ph4&amp;ab_channel=%D0%9F%D0%BE%D1%81%D1%82%D0%9D%D0%B0%D1%83%D0%BA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Методическая неделя 2024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/>
              <a:t>«Использование </a:t>
            </a:r>
            <a:r>
              <a:rPr lang="ru-RU" b="1" dirty="0" err="1"/>
              <a:t>ЦОРов</a:t>
            </a:r>
            <a:r>
              <a:rPr lang="ru-RU" b="1" dirty="0"/>
              <a:t> для формирования ФГ обучающихся»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C8CB27-E739-4124-82C9-FFBA35B8468A}"/>
              </a:ext>
            </a:extLst>
          </p:cNvPr>
          <p:cNvSpPr/>
          <p:nvPr/>
        </p:nvSpPr>
        <p:spPr>
          <a:xfrm>
            <a:off x="295564" y="5301673"/>
            <a:ext cx="11674763" cy="1256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>
                <a:solidFill>
                  <a:srgbClr val="273350"/>
                </a:solidFill>
                <a:effectLst/>
                <a:latin typeface="Montserrat" panose="00000500000000000000" pitchFamily="2" charset="-52"/>
              </a:rPr>
              <a:t>* Функциональная грамотность</a:t>
            </a:r>
            <a:r>
              <a:rPr lang="ru-RU" b="0" i="0" dirty="0">
                <a:solidFill>
                  <a:srgbClr val="273350"/>
                </a:solidFill>
                <a:effectLst/>
                <a:latin typeface="Montserrat" panose="00000500000000000000" pitchFamily="2" charset="-52"/>
              </a:rPr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8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65CA7-8A7C-4DE4-81FA-0A2F8830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DCAD28-CA3E-42E6-A583-B7504A4A6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3" t="7290" r="16925" b="12899"/>
          <a:stretch/>
        </p:blipFill>
        <p:spPr>
          <a:xfrm>
            <a:off x="1201948" y="0"/>
            <a:ext cx="10151852" cy="6779925"/>
          </a:xfrm>
        </p:spPr>
      </p:pic>
    </p:spTree>
    <p:extLst>
      <p:ext uri="{BB962C8B-B14F-4D97-AF65-F5344CB8AC3E}">
        <p14:creationId xmlns:p14="http://schemas.microsoft.com/office/powerpoint/2010/main" val="121005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0" t="9165" r="9618" b="20833"/>
          <a:stretch/>
        </p:blipFill>
        <p:spPr>
          <a:xfrm>
            <a:off x="536329" y="219808"/>
            <a:ext cx="11163707" cy="66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35" t="10175" r="9347" b="7586"/>
          <a:stretch/>
        </p:blipFill>
        <p:spPr>
          <a:xfrm>
            <a:off x="1397577" y="176132"/>
            <a:ext cx="9636992" cy="6681868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42169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8" t="9973" r="10143" b="5161"/>
          <a:stretch/>
        </p:blipFill>
        <p:spPr>
          <a:xfrm>
            <a:off x="273922" y="193431"/>
            <a:ext cx="8848202" cy="641838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836268" y="1295400"/>
            <a:ext cx="3050931" cy="539115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</a:rPr>
              <a:t>- </a:t>
            </a:r>
          </a:p>
          <a:p>
            <a:pPr lvl="0"/>
            <a:endParaRPr lang="ru-RU" sz="1400" b="1" dirty="0">
              <a:solidFill>
                <a:schemeClr val="tx1"/>
              </a:solidFill>
            </a:endParaRPr>
          </a:p>
          <a:p>
            <a:pPr lvl="0"/>
            <a:endParaRPr lang="ru-RU" sz="1400" b="1" dirty="0">
              <a:solidFill>
                <a:schemeClr val="tx1"/>
              </a:solidFill>
            </a:endParaRPr>
          </a:p>
          <a:p>
            <a:pPr lvl="0"/>
            <a:endParaRPr lang="ru-RU" sz="1400" b="1" dirty="0">
              <a:solidFill>
                <a:schemeClr val="tx1"/>
              </a:solidFill>
            </a:endParaRPr>
          </a:p>
          <a:p>
            <a:pPr lvl="0"/>
            <a:endParaRPr lang="ru-RU" sz="1400" b="1" dirty="0">
              <a:solidFill>
                <a:schemeClr val="tx1"/>
              </a:solidFill>
            </a:endParaRPr>
          </a:p>
          <a:p>
            <a:pPr lvl="0"/>
            <a:endParaRPr lang="ru-RU" sz="1400" b="1" dirty="0">
              <a:solidFill>
                <a:schemeClr val="tx1"/>
              </a:solidFill>
            </a:endParaRPr>
          </a:p>
          <a:p>
            <a:pPr lvl="0"/>
            <a:r>
              <a:rPr lang="ru-RU" sz="1400" b="1" dirty="0">
                <a:solidFill>
                  <a:schemeClr val="tx1"/>
                </a:solidFill>
              </a:rPr>
              <a:t>- </a:t>
            </a:r>
            <a:r>
              <a:rPr lang="ru-RU" sz="1400" b="1" dirty="0" err="1">
                <a:solidFill>
                  <a:schemeClr val="tx1"/>
                </a:solidFill>
              </a:rPr>
              <a:t>общепользовательская</a:t>
            </a:r>
            <a:r>
              <a:rPr lang="ru-RU" sz="1400" b="1" dirty="0">
                <a:solidFill>
                  <a:schemeClr val="tx1"/>
                </a:solidFill>
              </a:rPr>
              <a:t> ИКТ-компетентность </a:t>
            </a:r>
            <a:r>
              <a:rPr lang="ru-RU" sz="1400" dirty="0">
                <a:solidFill>
                  <a:schemeClr val="tx1"/>
                </a:solidFill>
              </a:rPr>
              <a:t>(уметь работать с цифровой информацией с использованием компьютера и средств коммуникаций, соблюдать правила защиты информации и персональных данных);</a:t>
            </a:r>
          </a:p>
          <a:p>
            <a:pPr lvl="0"/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- </a:t>
            </a:r>
            <a:r>
              <a:rPr lang="ru-RU" sz="1400" b="1" dirty="0">
                <a:solidFill>
                  <a:schemeClr val="tx1"/>
                </a:solidFill>
              </a:rPr>
              <a:t>общепедагогическая ИКТ-компетентность </a:t>
            </a:r>
            <a:r>
              <a:rPr lang="ru-RU" sz="1400" dirty="0">
                <a:solidFill>
                  <a:schemeClr val="tx1"/>
                </a:solidFill>
              </a:rPr>
              <a:t>(уметь </a:t>
            </a:r>
            <a:r>
              <a:rPr lang="ru-RU" sz="1400" b="1" dirty="0">
                <a:solidFill>
                  <a:srgbClr val="993366"/>
                </a:solidFill>
              </a:rPr>
              <a:t>организовать свою педагогическую деятельность и деятельность обучающихся с использованием ресурсов и сервисов информационной образовательной среды и цифрового коммуникационного оборудования</a:t>
            </a:r>
            <a:r>
              <a:rPr lang="ru-RU" sz="1400" dirty="0">
                <a:solidFill>
                  <a:schemeClr val="tx1"/>
                </a:solidFill>
              </a:rPr>
              <a:t>, применять нормы информационной безопасности в образовательном процессе)</a:t>
            </a:r>
          </a:p>
          <a:p>
            <a:pPr lvl="0"/>
            <a:endParaRPr lang="ru-RU" sz="1400" dirty="0">
              <a:solidFill>
                <a:schemeClr val="tx1"/>
              </a:solidFill>
            </a:endParaRPr>
          </a:p>
          <a:p>
            <a:pPr lvl="0"/>
            <a:endParaRPr lang="ru-RU" sz="1400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762875" y="4017169"/>
            <a:ext cx="1000125" cy="171450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7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8" t="7750" r="9348" b="3342"/>
          <a:stretch/>
        </p:blipFill>
        <p:spPr>
          <a:xfrm>
            <a:off x="1714500" y="158261"/>
            <a:ext cx="8758898" cy="6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5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21" t="6942" r="9462" b="4554"/>
          <a:stretch/>
        </p:blipFill>
        <p:spPr>
          <a:xfrm>
            <a:off x="1688121" y="123092"/>
            <a:ext cx="8648942" cy="64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7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32" t="7751" r="10941" b="8799"/>
          <a:stretch/>
        </p:blipFill>
        <p:spPr>
          <a:xfrm>
            <a:off x="1257300" y="87923"/>
            <a:ext cx="9525496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3366"/>
                </a:solidFill>
              </a:rPr>
              <a:t>Роль цифровых технологий в классе и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https://www.youtube.com/watch?v=70yOUjXv6eM&amp;ab_channel=EdCrunchConference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56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4E4E1-8EAD-4BDD-94BA-9E61D246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91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1" i="0" dirty="0">
                <a:solidFill>
                  <a:srgbClr val="993366"/>
                </a:solidFill>
                <a:effectLst/>
                <a:latin typeface="-apple-system"/>
              </a:rPr>
              <a:t>ИКТ: за и против…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sz="3100" b="1" i="0" dirty="0">
                <a:solidFill>
                  <a:srgbClr val="000000"/>
                </a:solidFill>
                <a:effectLst/>
                <a:latin typeface="-apple-system"/>
              </a:rPr>
              <a:t>Татьяна Черниговская, </a:t>
            </a:r>
            <a:r>
              <a:rPr lang="ru-RU" sz="3100" dirty="0">
                <a:solidFill>
                  <a:srgbClr val="000000"/>
                </a:solidFill>
                <a:latin typeface="-apple-system"/>
              </a:rPr>
              <a:t>д</a:t>
            </a:r>
            <a:r>
              <a:rPr lang="ru-RU" sz="3100" b="0" i="0" dirty="0">
                <a:solidFill>
                  <a:srgbClr val="000000"/>
                </a:solidFill>
                <a:effectLst/>
                <a:latin typeface="-apple-system"/>
              </a:rPr>
              <a:t>октор наук, член-корреспондент Норвежской академии наук, </a:t>
            </a:r>
            <a:r>
              <a:rPr lang="ru-RU" sz="3100" b="0" i="0" dirty="0" err="1">
                <a:solidFill>
                  <a:srgbClr val="000000"/>
                </a:solidFill>
                <a:effectLst/>
                <a:latin typeface="-apple-system"/>
              </a:rPr>
              <a:t>нейролингвист</a:t>
            </a:r>
            <a:r>
              <a:rPr lang="ru-RU" sz="3100" b="0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sz="3100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94830-039B-4C3F-9103-7B9137B0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0" dirty="0">
                <a:solidFill>
                  <a:srgbClr val="993366"/>
                </a:solidFill>
                <a:effectLst/>
                <a:latin typeface="-apple-system"/>
              </a:rPr>
              <a:t>Лекция «Как Интернет изменил наш мозг и в чем вред дистанционного образования»</a:t>
            </a:r>
            <a:endParaRPr lang="ru-RU" sz="4000" dirty="0">
              <a:solidFill>
                <a:srgbClr val="9933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50A4CC-CC98-4E06-9400-166BD77B6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79" t="33535" r="34015" b="29225"/>
          <a:stretch/>
        </p:blipFill>
        <p:spPr>
          <a:xfrm>
            <a:off x="514927" y="3743904"/>
            <a:ext cx="4523065" cy="2861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CDC1F-A335-4EBE-89B0-4904A27B041A}"/>
              </a:ext>
            </a:extLst>
          </p:cNvPr>
          <p:cNvSpPr txBox="1"/>
          <p:nvPr/>
        </p:nvSpPr>
        <p:spPr>
          <a:xfrm>
            <a:off x="7047344" y="3043489"/>
            <a:ext cx="48583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err="1"/>
              <a:t>Т.Черниговская</a:t>
            </a:r>
            <a:r>
              <a:rPr lang="ru-RU" dirty="0"/>
              <a:t>. Вебинар «Обучение в цифровую эпоху» ( 2021 год)</a:t>
            </a:r>
          </a:p>
        </p:txBody>
      </p:sp>
    </p:spTree>
    <p:extLst>
      <p:ext uri="{BB962C8B-B14F-4D97-AF65-F5344CB8AC3E}">
        <p14:creationId xmlns:p14="http://schemas.microsoft.com/office/powerpoint/2010/main" val="283230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1542F-6315-48A2-BE63-BE3926F0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EB738-2888-4AC2-9E43-C31917C0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Рецепт мозга, по мнению Татьяны Черниговской, выглядит нехитро: 78% воды, 15% жира, а остальное — белки, гидрат калия и соль. И одновременно нет ничего более сложного и неизученного во Вселенной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Главная работа мозга — учиться: он поглощает информацию все время. В нас больше ста миллиардов нейронов. Мозг — это сеть сетей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сетей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 В мозге 5,5 петабайт информации — это три миллиона часов просмотра видеоматериала. Триста лет непрерывного просмотра! Так что перегрузить мозг информацией просто невозможно.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Но  злоупотребление виртуальной реальностью, в том числе за счет онлайн - обучения, может реально наш мозг поменять. </a:t>
            </a:r>
            <a:r>
              <a:rPr lang="ru-RU" sz="2400" b="1" i="0" dirty="0">
                <a:solidFill>
                  <a:srgbClr val="993366"/>
                </a:solidFill>
                <a:effectLst/>
                <a:latin typeface="-apple-system"/>
              </a:rPr>
              <a:t>Одна из первых неприятностей — лишение социального общени</a:t>
            </a:r>
            <a:r>
              <a:rPr lang="ru-RU" sz="2400" b="1" dirty="0">
                <a:solidFill>
                  <a:srgbClr val="993366"/>
                </a:solidFill>
                <a:latin typeface="-apple-system"/>
              </a:rPr>
              <a:t>я. </a:t>
            </a:r>
            <a:r>
              <a:rPr lang="ru-RU" sz="2400" b="0" dirty="0">
                <a:solidFill>
                  <a:srgbClr val="000000"/>
                </a:solidFill>
                <a:effectLst/>
                <a:latin typeface="-apple-system"/>
              </a:rPr>
              <a:t>У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-apple-system"/>
              </a:rPr>
              <a:t>дистанционщиков</a:t>
            </a:r>
            <a:r>
              <a:rPr lang="ru-RU" sz="2400" b="0" dirty="0">
                <a:solidFill>
                  <a:srgbClr val="000000"/>
                </a:solidFill>
                <a:effectLst/>
                <a:latin typeface="-apple-system"/>
              </a:rPr>
              <a:t> не разрабатывается способность строить модель психики другого человека. Это означает способность посмотреть на ситуацию не своими глазами, а глазами другого человека. Это основа коммуникации. Те люди, у которых эта настройка отсутствует полностью, — больные аутизмом и пациенты с шизофренией.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-apple-system"/>
              </a:rPr>
              <a:t>Ф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акт остается фактом. Дистанционное обучение нанесло вред как психическому, так и физическому здоровью детей. Речь идет фактически обо всех аспектах. Это депрессия, астения, головные боли, ухудшение зрения, слуха, состояние раздражительности, агрессии. Эти исследования были проведены после окончания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дистанта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 в период пандемии коронавируса. И был сделан вывод, что в тех школах, где сохраняется традиционная форма обучения, результаты лучше, чем в школах, где переходят в цифровой формат.</a:t>
            </a:r>
          </a:p>
          <a:p>
            <a:endParaRPr lang="ru-RU" sz="24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2" t="6337" r="19464" b="17688"/>
          <a:stretch/>
        </p:blipFill>
        <p:spPr>
          <a:xfrm>
            <a:off x="1415560" y="131884"/>
            <a:ext cx="9636371" cy="6611815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6312878" y="3490547"/>
            <a:ext cx="404446" cy="3868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4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9D450-3278-408C-9610-6F170F5A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3366"/>
                </a:solidFill>
              </a:rPr>
              <a:t>Роль цифровых технологий в классе и образовании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EA09AD-B275-4A15-9D6E-4ECF60017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err="1"/>
              <a:t>С.Кравцов</a:t>
            </a:r>
            <a:r>
              <a:rPr lang="ru-RU" dirty="0"/>
              <a:t>, </a:t>
            </a:r>
          </a:p>
          <a:p>
            <a:pPr algn="r"/>
            <a:r>
              <a:rPr lang="ru-RU" dirty="0"/>
              <a:t>министр образования РФ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D8B390-37CB-4BFB-88C1-FBD6DCB22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7F82E1-DD60-4107-9717-CAAC7D18E1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A922597-1FE8-4ADA-AA2A-107CFF5017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«Традиционная система образования остается, и никогда информационная технология не заменит живого общения учителя с учениками. ИТ должны стать </a:t>
            </a:r>
            <a:r>
              <a:rPr lang="ru-RU" b="1" dirty="0"/>
              <a:t>дополнением </a:t>
            </a:r>
            <a:r>
              <a:rPr lang="ru-RU" dirty="0"/>
              <a:t>к традиционным технологиям…»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7D772D-3BA1-4C91-B3F5-524357712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28" y="1880365"/>
            <a:ext cx="3217656" cy="41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7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C93C8-8218-4710-9CDA-BE0F901A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76C4FE-6F1C-4FD2-ACA3-8588ECBEC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85" t="14718" r="12510" b="9714"/>
          <a:stretch/>
        </p:blipFill>
        <p:spPr>
          <a:xfrm>
            <a:off x="1016001" y="165966"/>
            <a:ext cx="10450060" cy="6326909"/>
          </a:xfrm>
        </p:spPr>
      </p:pic>
    </p:spTree>
    <p:extLst>
      <p:ext uri="{BB962C8B-B14F-4D97-AF65-F5344CB8AC3E}">
        <p14:creationId xmlns:p14="http://schemas.microsoft.com/office/powerpoint/2010/main" val="38523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/>
              <a:t>План мероприятий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5923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1382649" y="5985550"/>
            <a:ext cx="9674352" cy="652700"/>
          </a:xfrm>
          <a:prstGeom prst="leftRightArrow">
            <a:avLst/>
          </a:prstGeom>
          <a:solidFill>
            <a:srgbClr val="99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2376487" y="6185694"/>
            <a:ext cx="7439025" cy="253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ИКТ компетентность</a:t>
            </a:r>
          </a:p>
        </p:txBody>
      </p:sp>
    </p:spTree>
    <p:extLst>
      <p:ext uri="{BB962C8B-B14F-4D97-AF65-F5344CB8AC3E}">
        <p14:creationId xmlns:p14="http://schemas.microsoft.com/office/powerpoint/2010/main" val="20861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12.00, </a:t>
            </a:r>
            <a:r>
              <a:rPr lang="ru-RU" b="1" dirty="0" err="1">
                <a:solidFill>
                  <a:srgbClr val="FF0000"/>
                </a:solidFill>
              </a:rPr>
              <a:t>каб</a:t>
            </a:r>
            <a:r>
              <a:rPr lang="ru-RU" b="1" dirty="0">
                <a:solidFill>
                  <a:srgbClr val="FF0000"/>
                </a:solidFill>
              </a:rPr>
              <a:t>. 202 (1 корпус)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err="1">
                <a:solidFill>
                  <a:srgbClr val="FF0000"/>
                </a:solidFill>
              </a:rPr>
              <a:t>Воркшоп</a:t>
            </a:r>
            <a:r>
              <a:rPr lang="ru-RU" sz="4000" dirty="0">
                <a:solidFill>
                  <a:srgbClr val="FF0000"/>
                </a:solidFill>
              </a:rPr>
              <a:t> (</a:t>
            </a:r>
            <a:r>
              <a:rPr lang="ru-RU" sz="4000" b="1" dirty="0" err="1">
                <a:solidFill>
                  <a:srgbClr val="FF0000"/>
                </a:solidFill>
              </a:rPr>
              <a:t>workshop</a:t>
            </a:r>
            <a:r>
              <a:rPr lang="ru-RU" sz="4000" dirty="0">
                <a:solidFill>
                  <a:srgbClr val="FF0000"/>
                </a:solidFill>
              </a:rPr>
              <a:t>) </a:t>
            </a:r>
            <a:r>
              <a:rPr lang="ru-RU" sz="4000" dirty="0"/>
              <a:t>— это вид мероприятия, в рамках которого </a:t>
            </a:r>
            <a:r>
              <a:rPr lang="ru-RU" sz="4000" b="1" dirty="0"/>
              <a:t>группа людей собирается для совместной работы, обучения и достижения определённых целей</a:t>
            </a:r>
            <a:r>
              <a:rPr lang="ru-RU" sz="4000" dirty="0"/>
              <a:t>. Он отличается от традиционных форматов встреч и семинаров тем, что </a:t>
            </a:r>
            <a:r>
              <a:rPr lang="ru-RU" sz="4000" u="sng" dirty="0"/>
              <a:t>акцент делается на активном взаимодействии участников</a:t>
            </a:r>
            <a:r>
              <a:rPr lang="ru-RU" sz="4000" dirty="0"/>
              <a:t>.</a:t>
            </a:r>
          </a:p>
          <a:p>
            <a:pPr marL="0" indent="0" algn="just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2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23" y="158749"/>
            <a:ext cx="4960143" cy="6613525"/>
          </a:xfrm>
        </p:spPr>
      </p:pic>
      <p:sp>
        <p:nvSpPr>
          <p:cNvPr id="5" name="Прямоугольник 4"/>
          <p:cNvSpPr/>
          <p:nvPr/>
        </p:nvSpPr>
        <p:spPr>
          <a:xfrm>
            <a:off x="375343" y="1797841"/>
            <a:ext cx="2867025" cy="1019175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Степановская</a:t>
            </a:r>
            <a:r>
              <a:rPr lang="ru-RU" sz="2400" dirty="0"/>
              <a:t> М.В.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6775" y="4638674"/>
            <a:ext cx="2867025" cy="1019175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Грозенко</a:t>
            </a:r>
            <a:r>
              <a:rPr lang="ru-RU" sz="3200" dirty="0"/>
              <a:t> М.С.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474" y="4962525"/>
            <a:ext cx="2867025" cy="1019175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Кузнецова И.Ю.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86775" y="1797842"/>
            <a:ext cx="2867025" cy="1019175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Федоркина</a:t>
            </a:r>
            <a:r>
              <a:rPr lang="ru-RU" sz="2800" dirty="0"/>
              <a:t> К.С.</a:t>
            </a:r>
          </a:p>
        </p:txBody>
      </p:sp>
    </p:spTree>
    <p:extLst>
      <p:ext uri="{BB962C8B-B14F-4D97-AF65-F5344CB8AC3E}">
        <p14:creationId xmlns:p14="http://schemas.microsoft.com/office/powerpoint/2010/main" val="26590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92569"/>
            <a:ext cx="9144000" cy="207498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Методический семинар </a:t>
            </a:r>
            <a:r>
              <a:rPr lang="ru-RU" sz="4800" b="1" dirty="0">
                <a:solidFill>
                  <a:srgbClr val="993366"/>
                </a:solidFill>
              </a:rPr>
              <a:t>«Информационно-коммуникативная компетентность  в  </a:t>
            </a:r>
            <a:r>
              <a:rPr lang="ru-RU" sz="4800" b="1" dirty="0" err="1">
                <a:solidFill>
                  <a:srgbClr val="993366"/>
                </a:solidFill>
              </a:rPr>
              <a:t>Профстандарте</a:t>
            </a:r>
            <a:r>
              <a:rPr lang="ru-RU" sz="4800" b="1" dirty="0">
                <a:solidFill>
                  <a:srgbClr val="993366"/>
                </a:solidFill>
              </a:rPr>
              <a:t> «Педагог» </a:t>
            </a:r>
            <a:br>
              <a:rPr lang="ru-RU" sz="4800" b="1" dirty="0">
                <a:solidFill>
                  <a:srgbClr val="993366"/>
                </a:solidFill>
              </a:rPr>
            </a:br>
            <a:r>
              <a:rPr lang="ru-RU" sz="4800" b="1" dirty="0">
                <a:solidFill>
                  <a:srgbClr val="993366"/>
                </a:solidFill>
              </a:rPr>
              <a:t>2022 года»</a:t>
            </a:r>
            <a:br>
              <a:rPr lang="ru-RU" sz="4800" b="1" dirty="0">
                <a:solidFill>
                  <a:srgbClr val="993366"/>
                </a:solidFill>
              </a:rPr>
            </a:br>
            <a:endParaRPr lang="ru-RU" sz="4800" b="1" dirty="0">
              <a:solidFill>
                <a:srgbClr val="9933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88708"/>
          </a:xfrm>
        </p:spPr>
        <p:txBody>
          <a:bodyPr/>
          <a:lstStyle/>
          <a:p>
            <a:pPr algn="r"/>
            <a:r>
              <a:rPr lang="ru-RU" dirty="0"/>
              <a:t>Заместитель директора Кузнецова Н.А.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569" y="4079631"/>
            <a:ext cx="11563350" cy="2520585"/>
          </a:xfrm>
          <a:prstGeom prst="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Цифровые ресурсы (председатель ШМО Алексеева А.В.)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Дистанционные технологии (председатель ШМО </a:t>
            </a:r>
            <a:r>
              <a:rPr lang="ru-RU" sz="2400" dirty="0" err="1"/>
              <a:t>Смолянников</a:t>
            </a:r>
            <a:r>
              <a:rPr lang="ru-RU" sz="2400" dirty="0"/>
              <a:t> Д.Ю.)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Методы электронного обучения (учитель математики </a:t>
            </a:r>
            <a:r>
              <a:rPr lang="ru-RU" sz="2400" dirty="0" err="1"/>
              <a:t>Выголова</a:t>
            </a:r>
            <a:r>
              <a:rPr lang="ru-RU" sz="2400" dirty="0"/>
              <a:t> Е.В.)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Презентация опыта работы по применению ИКТ (фрагмент мастер-класса) (учитель английского языка, лауреат городского конкурса «Учитель года» </a:t>
            </a:r>
            <a:r>
              <a:rPr lang="ru-RU" sz="2400" dirty="0" err="1"/>
              <a:t>Мамлеева</a:t>
            </a:r>
            <a:r>
              <a:rPr lang="ru-RU" sz="2400" dirty="0"/>
              <a:t> Н.В.)</a:t>
            </a:r>
          </a:p>
        </p:txBody>
      </p:sp>
    </p:spTree>
    <p:extLst>
      <p:ext uri="{BB962C8B-B14F-4D97-AF65-F5344CB8AC3E}">
        <p14:creationId xmlns:p14="http://schemas.microsoft.com/office/powerpoint/2010/main" val="388652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8746"/>
            <a:ext cx="10515600" cy="614582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 1 сентября </a:t>
            </a:r>
            <a:r>
              <a:rPr lang="ru-RU" b="1" dirty="0"/>
              <a:t>2022</a:t>
            </a:r>
            <a:r>
              <a:rPr lang="ru-RU" dirty="0"/>
              <a:t> года </a:t>
            </a:r>
            <a:r>
              <a:rPr lang="ru-RU" b="1" dirty="0"/>
              <a:t>вступил</a:t>
            </a:r>
            <a:r>
              <a:rPr lang="ru-RU" dirty="0"/>
              <a:t> в силу </a:t>
            </a:r>
            <a:r>
              <a:rPr lang="ru-RU" b="1" dirty="0"/>
              <a:t>новый</a:t>
            </a:r>
            <a:r>
              <a:rPr lang="ru-RU" dirty="0"/>
              <a:t> </a:t>
            </a:r>
            <a:r>
              <a:rPr lang="ru-RU" b="1" dirty="0"/>
              <a:t>профессиональный</a:t>
            </a:r>
            <a:r>
              <a:rPr lang="ru-RU" dirty="0"/>
              <a:t> </a:t>
            </a:r>
            <a:r>
              <a:rPr lang="ru-RU" b="1" dirty="0"/>
              <a:t>стандарт</a:t>
            </a:r>
            <a:r>
              <a:rPr lang="ru-RU" dirty="0"/>
              <a:t> "</a:t>
            </a:r>
            <a:r>
              <a:rPr lang="ru-RU" b="1" dirty="0"/>
              <a:t>Педагог</a:t>
            </a:r>
            <a:r>
              <a:rPr lang="ru-RU" dirty="0"/>
              <a:t>". Предыдущий документ был нацелен на </a:t>
            </a:r>
            <a:r>
              <a:rPr lang="ru-RU" b="1" dirty="0"/>
              <a:t>педагогов</a:t>
            </a:r>
            <a:r>
              <a:rPr lang="ru-RU" dirty="0"/>
              <a:t> дошкольного, начального, основного, среднего общего образования, то есть касался и воспитателей, и </a:t>
            </a:r>
            <a:r>
              <a:rPr lang="ru-RU" b="1" dirty="0"/>
              <a:t>учителей</a:t>
            </a:r>
            <a:r>
              <a:rPr lang="ru-RU" dirty="0"/>
              <a:t>. </a:t>
            </a:r>
            <a:r>
              <a:rPr lang="ru-RU" b="1" dirty="0"/>
              <a:t>Новый</a:t>
            </a:r>
            <a:r>
              <a:rPr lang="ru-RU" dirty="0"/>
              <a:t> </a:t>
            </a:r>
            <a:r>
              <a:rPr lang="ru-RU" b="1" dirty="0"/>
              <a:t>стандарт</a:t>
            </a:r>
            <a:r>
              <a:rPr lang="ru-RU" dirty="0"/>
              <a:t>, который будет действовать </a:t>
            </a:r>
            <a:r>
              <a:rPr lang="ru-RU" b="1" dirty="0">
                <a:solidFill>
                  <a:srgbClr val="993366"/>
                </a:solidFill>
              </a:rPr>
              <a:t>с 1 сентября 2022 до 1 сентября 2028 г</a:t>
            </a:r>
            <a:r>
              <a:rPr lang="ru-RU" dirty="0"/>
              <a:t>., предназначен только для школьных </a:t>
            </a:r>
            <a:r>
              <a:rPr lang="ru-RU" b="1" dirty="0"/>
              <a:t>учителей</a:t>
            </a:r>
            <a:r>
              <a:rPr lang="ru-RU" dirty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Профессиональный стандарт педагога </a:t>
            </a:r>
            <a:r>
              <a:rPr lang="ru-RU" dirty="0"/>
              <a:t>— это перечень требований, определяющих квалификацию </a:t>
            </a:r>
            <a:r>
              <a:rPr lang="ru-RU" b="1" dirty="0"/>
              <a:t>учителя</a:t>
            </a:r>
            <a:r>
              <a:rPr lang="ru-RU" dirty="0"/>
              <a:t>, необходимую для качественного выполнения возложенных на него обязанностей.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98061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3366"/>
                </a:solidFill>
              </a:rPr>
              <a:t>Для чего новый стандарт?</a:t>
            </a:r>
            <a:r>
              <a:rPr lang="ru-RU" dirty="0">
                <a:solidFill>
                  <a:srgbClr val="993366"/>
                </a:solidFill>
              </a:rPr>
              <a:t/>
            </a:r>
            <a:br>
              <a:rPr lang="ru-RU" dirty="0">
                <a:solidFill>
                  <a:srgbClr val="993366"/>
                </a:solidFill>
              </a:rPr>
            </a:br>
            <a:endParaRPr lang="ru-RU" dirty="0">
              <a:solidFill>
                <a:srgbClr val="99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9273"/>
            <a:ext cx="10515600" cy="483769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пояснительной записке к документу обозначены причины необходимости нового </a:t>
            </a:r>
            <a:r>
              <a:rPr lang="ru-RU" dirty="0" err="1"/>
              <a:t>профстандарта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…</a:t>
            </a:r>
          </a:p>
          <a:p>
            <a:pPr lvl="0"/>
            <a:r>
              <a:rPr lang="ru-RU" dirty="0"/>
              <a:t>…</a:t>
            </a:r>
          </a:p>
          <a:p>
            <a:pPr lvl="0" algn="just"/>
            <a:r>
              <a:rPr lang="ru-RU" dirty="0">
                <a:solidFill>
                  <a:srgbClr val="993366"/>
                </a:solidFill>
              </a:rPr>
              <a:t>несоответствие прежнего стандарта федеральному проекту «Кадры для цифровой экономики» </a:t>
            </a:r>
            <a:r>
              <a:rPr lang="ru-RU" dirty="0" err="1">
                <a:solidFill>
                  <a:srgbClr val="993366"/>
                </a:solidFill>
              </a:rPr>
              <a:t>нацпрограммы</a:t>
            </a:r>
            <a:r>
              <a:rPr lang="ru-RU" dirty="0">
                <a:solidFill>
                  <a:srgbClr val="993366"/>
                </a:solidFill>
              </a:rPr>
              <a:t> «Цифровая экономика РФ».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0EBDAF6-0E61-4445-9F69-E24ED35B3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466" y="4341091"/>
            <a:ext cx="2349334" cy="183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DEE95-7A95-46CA-8765-16E7D3EE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3366"/>
                </a:solidFill>
              </a:rPr>
              <a:t>Как цифровые технологии изменяют мир?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4484C-8C79-4E37-985F-FF941BBB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https://www.youtube.com/watch?v=pq8rN779ph4&amp;ab_channel=%D0%9F%D0%BE%D1%81%D1%82%D0%9D%D0%B0%D1%83%D0%BA%D0%B0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315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581</Words>
  <Application>Microsoft Office PowerPoint</Application>
  <PresentationFormat>Широкоэкранный</PresentationFormat>
  <Paragraphs>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Montserrat</vt:lpstr>
      <vt:lpstr>Тема Office</vt:lpstr>
      <vt:lpstr>Методическая неделя 2024 «Использование ЦОРов для формирования ФГ обучающихся»</vt:lpstr>
      <vt:lpstr>Презентация PowerPoint</vt:lpstr>
      <vt:lpstr>План мероприятий</vt:lpstr>
      <vt:lpstr>12.00, каб. 202 (1 корпус)</vt:lpstr>
      <vt:lpstr>Презентация PowerPoint</vt:lpstr>
      <vt:lpstr>Методический семинар «Информационно-коммуникативная компетентность  в  Профстандарте «Педагог»  2022 года» </vt:lpstr>
      <vt:lpstr>Презентация PowerPoint</vt:lpstr>
      <vt:lpstr>Для чего новый стандарт? </vt:lpstr>
      <vt:lpstr>Как цифровые технологии изменяют мир?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цифровых технологий в классе и образовании</vt:lpstr>
      <vt:lpstr>  ИКТ: за и против… Татьяна Черниговская, доктор наук, член-корреспондент Норвежской академии наук, нейролингвист  </vt:lpstr>
      <vt:lpstr>Презентация PowerPoint</vt:lpstr>
      <vt:lpstr>Роль цифровых технологий в классе и образовании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 «Информационно-коммуникативная компетентность  в  Профстандарте «Педагог» 2022 года»</dc:title>
  <dc:creator>User</dc:creator>
  <cp:lastModifiedBy>User</cp:lastModifiedBy>
  <cp:revision>22</cp:revision>
  <dcterms:created xsi:type="dcterms:W3CDTF">2024-02-27T08:12:38Z</dcterms:created>
  <dcterms:modified xsi:type="dcterms:W3CDTF">2024-04-01T05:05:14Z</dcterms:modified>
</cp:coreProperties>
</file>