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8" r:id="rId8"/>
    <p:sldId id="269" r:id="rId9"/>
    <p:sldId id="261" r:id="rId10"/>
    <p:sldId id="264" r:id="rId11"/>
    <p:sldId id="265" r:id="rId12"/>
    <p:sldId id="270" r:id="rId13"/>
    <p:sldId id="276" r:id="rId14"/>
    <p:sldId id="272" r:id="rId15"/>
    <p:sldId id="273" r:id="rId16"/>
    <p:sldId id="275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3BEAF0-213B-487C-A35C-EBE487189A77}" type="doc">
      <dgm:prSet loTypeId="urn:microsoft.com/office/officeart/2005/8/layout/hProcess9" loCatId="process" qsTypeId="urn:microsoft.com/office/officeart/2005/8/quickstyle/simple1#4" qsCatId="simple" csTypeId="urn:microsoft.com/office/officeart/2005/8/colors/accent1_2#4" csCatId="accent1" phldr="1"/>
      <dgm:spPr/>
    </dgm:pt>
    <dgm:pt modelId="{677C14E3-1D26-45BB-B81E-E9C04814812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Информационные образовательные ресурсы (ИОР)</a:t>
          </a:r>
        </a:p>
      </dgm:t>
    </dgm:pt>
    <dgm:pt modelId="{B2C77A64-F375-4668-AE02-F19EDEA5DD00}" type="parTrans" cxnId="{82E7E4D6-F9A2-4DF2-9B9B-CD386CDFC337}">
      <dgm:prSet/>
      <dgm:spPr/>
      <dgm:t>
        <a:bodyPr/>
        <a:lstStyle/>
        <a:p>
          <a:endParaRPr lang="ru-RU"/>
        </a:p>
      </dgm:t>
    </dgm:pt>
    <dgm:pt modelId="{2DB57634-9D94-4776-AE80-2F529F65F085}" type="sibTrans" cxnId="{82E7E4D6-F9A2-4DF2-9B9B-CD386CDFC337}">
      <dgm:prSet/>
      <dgm:spPr/>
      <dgm:t>
        <a:bodyPr/>
        <a:lstStyle/>
        <a:p>
          <a:endParaRPr lang="ru-RU"/>
        </a:p>
      </dgm:t>
    </dgm:pt>
    <dgm:pt modelId="{37591648-162A-4971-B872-AF1F4A3916F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Электронные образовательные ресурсы (ЭОР)</a:t>
          </a:r>
        </a:p>
      </dgm:t>
    </dgm:pt>
    <dgm:pt modelId="{F2022115-69DF-4BC2-8F17-253CC5EDB27F}" type="parTrans" cxnId="{F817EE72-50D6-4E2C-BAB3-C39C89EA228C}">
      <dgm:prSet/>
      <dgm:spPr/>
      <dgm:t>
        <a:bodyPr/>
        <a:lstStyle/>
        <a:p>
          <a:endParaRPr lang="ru-RU"/>
        </a:p>
      </dgm:t>
    </dgm:pt>
    <dgm:pt modelId="{BB17A756-A771-4EA1-AA80-FDDE024D5714}" type="sibTrans" cxnId="{F817EE72-50D6-4E2C-BAB3-C39C89EA228C}">
      <dgm:prSet/>
      <dgm:spPr/>
      <dgm:t>
        <a:bodyPr/>
        <a:lstStyle/>
        <a:p>
          <a:endParaRPr lang="ru-RU"/>
        </a:p>
      </dgm:t>
    </dgm:pt>
    <dgm:pt modelId="{FFDCE6F1-B752-4092-8BE7-912E46BFCC6A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/>
            <a:t>Цифровые образовательные ресурсы (ЦОР)</a:t>
          </a:r>
        </a:p>
      </dgm:t>
    </dgm:pt>
    <dgm:pt modelId="{650CD983-AE5B-4369-9604-5E6C1DA54FF7}" type="parTrans" cxnId="{F5193BAE-A9B2-49BC-9248-5A3C79FDBCC2}">
      <dgm:prSet/>
      <dgm:spPr/>
      <dgm:t>
        <a:bodyPr/>
        <a:lstStyle/>
        <a:p>
          <a:endParaRPr lang="ru-RU"/>
        </a:p>
      </dgm:t>
    </dgm:pt>
    <dgm:pt modelId="{4E6FA97D-D633-4661-BCD0-70D0BF7478EA}" type="sibTrans" cxnId="{F5193BAE-A9B2-49BC-9248-5A3C79FDBCC2}">
      <dgm:prSet/>
      <dgm:spPr/>
      <dgm:t>
        <a:bodyPr/>
        <a:lstStyle/>
        <a:p>
          <a:endParaRPr lang="ru-RU"/>
        </a:p>
      </dgm:t>
    </dgm:pt>
    <dgm:pt modelId="{5A179524-271A-4EA5-85F5-7B55DDEDD3F3}" type="pres">
      <dgm:prSet presAssocID="{CD3BEAF0-213B-487C-A35C-EBE487189A77}" presName="CompostProcess" presStyleCnt="0">
        <dgm:presLayoutVars>
          <dgm:dir/>
          <dgm:resizeHandles val="exact"/>
        </dgm:presLayoutVars>
      </dgm:prSet>
      <dgm:spPr/>
    </dgm:pt>
    <dgm:pt modelId="{B12306A5-2187-49F5-B61C-8D9C2B0A8739}" type="pres">
      <dgm:prSet presAssocID="{CD3BEAF0-213B-487C-A35C-EBE487189A77}" presName="arrow" presStyleLbl="bgShp" presStyleIdx="0" presStyleCnt="1" custLinFactNeighborX="-45420" custLinFactNeighborY="-4792"/>
      <dgm:spPr/>
    </dgm:pt>
    <dgm:pt modelId="{E2D736EF-5EA8-496B-AC40-579450D45492}" type="pres">
      <dgm:prSet presAssocID="{CD3BEAF0-213B-487C-A35C-EBE487189A77}" presName="linearProcess" presStyleCnt="0"/>
      <dgm:spPr/>
    </dgm:pt>
    <dgm:pt modelId="{2B0EA2DE-FB7A-4D10-8124-E5E2A08DA352}" type="pres">
      <dgm:prSet presAssocID="{677C14E3-1D26-45BB-B81E-E9C04814812D}" presName="textNode" presStyleLbl="node1" presStyleIdx="0" presStyleCnt="3">
        <dgm:presLayoutVars>
          <dgm:bulletEnabled val="1"/>
        </dgm:presLayoutVars>
      </dgm:prSet>
      <dgm:spPr/>
    </dgm:pt>
    <dgm:pt modelId="{EBA834F7-EB36-46E7-818F-CB98CDEEE3C9}" type="pres">
      <dgm:prSet presAssocID="{2DB57634-9D94-4776-AE80-2F529F65F085}" presName="sibTrans" presStyleCnt="0"/>
      <dgm:spPr/>
    </dgm:pt>
    <dgm:pt modelId="{7776DDB9-B75D-48F6-9993-A3326F2C6D20}" type="pres">
      <dgm:prSet presAssocID="{37591648-162A-4971-B872-AF1F4A3916F7}" presName="textNode" presStyleLbl="node1" presStyleIdx="1" presStyleCnt="3">
        <dgm:presLayoutVars>
          <dgm:bulletEnabled val="1"/>
        </dgm:presLayoutVars>
      </dgm:prSet>
      <dgm:spPr/>
    </dgm:pt>
    <dgm:pt modelId="{D2C9BBD4-3874-47A1-AD76-ADD5F982E450}" type="pres">
      <dgm:prSet presAssocID="{BB17A756-A771-4EA1-AA80-FDDE024D5714}" presName="sibTrans" presStyleCnt="0"/>
      <dgm:spPr/>
    </dgm:pt>
    <dgm:pt modelId="{2A8A01E5-B9DF-40D5-8C82-789FFCB9C772}" type="pres">
      <dgm:prSet presAssocID="{FFDCE6F1-B752-4092-8BE7-912E46BFCC6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366F41F-23DC-4E79-A217-8DB6D2B971F8}" type="presOf" srcId="{CD3BEAF0-213B-487C-A35C-EBE487189A77}" destId="{5A179524-271A-4EA5-85F5-7B55DDEDD3F3}" srcOrd="0" destOrd="0" presId="urn:microsoft.com/office/officeart/2005/8/layout/hProcess9"/>
    <dgm:cxn modelId="{08613932-8BFD-44D1-9706-14D9D31F7737}" type="presOf" srcId="{677C14E3-1D26-45BB-B81E-E9C04814812D}" destId="{2B0EA2DE-FB7A-4D10-8124-E5E2A08DA352}" srcOrd="0" destOrd="0" presId="urn:microsoft.com/office/officeart/2005/8/layout/hProcess9"/>
    <dgm:cxn modelId="{F817EE72-50D6-4E2C-BAB3-C39C89EA228C}" srcId="{CD3BEAF0-213B-487C-A35C-EBE487189A77}" destId="{37591648-162A-4971-B872-AF1F4A3916F7}" srcOrd="1" destOrd="0" parTransId="{F2022115-69DF-4BC2-8F17-253CC5EDB27F}" sibTransId="{BB17A756-A771-4EA1-AA80-FDDE024D5714}"/>
    <dgm:cxn modelId="{3BE6A991-E4A5-40DE-AD6F-04EDBE49957B}" type="presOf" srcId="{FFDCE6F1-B752-4092-8BE7-912E46BFCC6A}" destId="{2A8A01E5-B9DF-40D5-8C82-789FFCB9C772}" srcOrd="0" destOrd="0" presId="urn:microsoft.com/office/officeart/2005/8/layout/hProcess9"/>
    <dgm:cxn modelId="{F5193BAE-A9B2-49BC-9248-5A3C79FDBCC2}" srcId="{CD3BEAF0-213B-487C-A35C-EBE487189A77}" destId="{FFDCE6F1-B752-4092-8BE7-912E46BFCC6A}" srcOrd="2" destOrd="0" parTransId="{650CD983-AE5B-4369-9604-5E6C1DA54FF7}" sibTransId="{4E6FA97D-D633-4661-BCD0-70D0BF7478EA}"/>
    <dgm:cxn modelId="{71FDBCB5-DC41-4975-A0AC-E0959E7EE448}" type="presOf" srcId="{37591648-162A-4971-B872-AF1F4A3916F7}" destId="{7776DDB9-B75D-48F6-9993-A3326F2C6D20}" srcOrd="0" destOrd="0" presId="urn:microsoft.com/office/officeart/2005/8/layout/hProcess9"/>
    <dgm:cxn modelId="{82E7E4D6-F9A2-4DF2-9B9B-CD386CDFC337}" srcId="{CD3BEAF0-213B-487C-A35C-EBE487189A77}" destId="{677C14E3-1D26-45BB-B81E-E9C04814812D}" srcOrd="0" destOrd="0" parTransId="{B2C77A64-F375-4668-AE02-F19EDEA5DD00}" sibTransId="{2DB57634-9D94-4776-AE80-2F529F65F085}"/>
    <dgm:cxn modelId="{A9AC90AA-7DFD-4D7A-AEEF-529BE12D6B61}" type="presParOf" srcId="{5A179524-271A-4EA5-85F5-7B55DDEDD3F3}" destId="{B12306A5-2187-49F5-B61C-8D9C2B0A8739}" srcOrd="0" destOrd="0" presId="urn:microsoft.com/office/officeart/2005/8/layout/hProcess9"/>
    <dgm:cxn modelId="{BCAD5DAE-1122-43E3-B143-7F7D3948E228}" type="presParOf" srcId="{5A179524-271A-4EA5-85F5-7B55DDEDD3F3}" destId="{E2D736EF-5EA8-496B-AC40-579450D45492}" srcOrd="1" destOrd="0" presId="urn:microsoft.com/office/officeart/2005/8/layout/hProcess9"/>
    <dgm:cxn modelId="{AE791AEA-0D57-4F1C-BAC0-FB1457D69372}" type="presParOf" srcId="{E2D736EF-5EA8-496B-AC40-579450D45492}" destId="{2B0EA2DE-FB7A-4D10-8124-E5E2A08DA352}" srcOrd="0" destOrd="0" presId="urn:microsoft.com/office/officeart/2005/8/layout/hProcess9"/>
    <dgm:cxn modelId="{58779439-A15B-404E-AE98-4317B5295DC0}" type="presParOf" srcId="{E2D736EF-5EA8-496B-AC40-579450D45492}" destId="{EBA834F7-EB36-46E7-818F-CB98CDEEE3C9}" srcOrd="1" destOrd="0" presId="urn:microsoft.com/office/officeart/2005/8/layout/hProcess9"/>
    <dgm:cxn modelId="{A448A692-0654-4AE7-9062-11498517FDD6}" type="presParOf" srcId="{E2D736EF-5EA8-496B-AC40-579450D45492}" destId="{7776DDB9-B75D-48F6-9993-A3326F2C6D20}" srcOrd="2" destOrd="0" presId="urn:microsoft.com/office/officeart/2005/8/layout/hProcess9"/>
    <dgm:cxn modelId="{20D3F8BD-8C61-438D-BAFF-B79CCC956BD2}" type="presParOf" srcId="{E2D736EF-5EA8-496B-AC40-579450D45492}" destId="{D2C9BBD4-3874-47A1-AD76-ADD5F982E450}" srcOrd="3" destOrd="0" presId="urn:microsoft.com/office/officeart/2005/8/layout/hProcess9"/>
    <dgm:cxn modelId="{31C49C0E-1DB4-45C2-84B5-CD7795A8224C}" type="presParOf" srcId="{E2D736EF-5EA8-496B-AC40-579450D45492}" destId="{2A8A01E5-B9DF-40D5-8C82-789FFCB9C77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306A5-2187-49F5-B61C-8D9C2B0A8739}">
      <dsp:nvSpPr>
        <dsp:cNvPr id="0" name=""/>
        <dsp:cNvSpPr/>
      </dsp:nvSpPr>
      <dsp:spPr>
        <a:xfrm>
          <a:off x="0" y="0"/>
          <a:ext cx="6696947" cy="50625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EA2DE-FB7A-4D10-8124-E5E2A08DA352}">
      <dsp:nvSpPr>
        <dsp:cNvPr id="0" name=""/>
        <dsp:cNvSpPr/>
      </dsp:nvSpPr>
      <dsp:spPr>
        <a:xfrm>
          <a:off x="8463" y="1518761"/>
          <a:ext cx="2535976" cy="2025015"/>
        </a:xfrm>
        <a:prstGeom prst="roundRect">
          <a:avLst/>
        </a:prstGeom>
        <a:solidFill>
          <a:schemeClr val="accent4">
            <a:tint val="69000"/>
            <a:satMod val="105000"/>
            <a:lumMod val="110000"/>
          </a:schemeClr>
        </a:solidFill>
        <a:ln w="9525" cap="flat" cmpd="sng" algn="ctr">
          <a:solidFill>
            <a:schemeClr val="accent4">
              <a:shade val="6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Информационные образовательные ресурсы (ИОР)</a:t>
          </a:r>
        </a:p>
      </dsp:txBody>
      <dsp:txXfrm>
        <a:off x="107316" y="1617614"/>
        <a:ext cx="2338270" cy="1827309"/>
      </dsp:txXfrm>
    </dsp:sp>
    <dsp:sp modelId="{7776DDB9-B75D-48F6-9993-A3326F2C6D20}">
      <dsp:nvSpPr>
        <dsp:cNvPr id="0" name=""/>
        <dsp:cNvSpPr/>
      </dsp:nvSpPr>
      <dsp:spPr>
        <a:xfrm>
          <a:off x="2671392" y="1518761"/>
          <a:ext cx="2535976" cy="2025015"/>
        </a:xfrm>
        <a:prstGeom prst="roundRect">
          <a:avLst/>
        </a:prstGeom>
        <a:solidFill>
          <a:schemeClr val="accent4">
            <a:tint val="69000"/>
            <a:satMod val="105000"/>
            <a:lumMod val="110000"/>
          </a:schemeClr>
        </a:solidFill>
        <a:ln w="9525" cap="flat" cmpd="sng" algn="ctr">
          <a:solidFill>
            <a:schemeClr val="accent4">
              <a:shade val="6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Электронные образовательные ресурсы (ЭОР)</a:t>
          </a:r>
        </a:p>
      </dsp:txBody>
      <dsp:txXfrm>
        <a:off x="2770245" y="1617614"/>
        <a:ext cx="2338270" cy="1827309"/>
      </dsp:txXfrm>
    </dsp:sp>
    <dsp:sp modelId="{2A8A01E5-B9DF-40D5-8C82-789FFCB9C772}">
      <dsp:nvSpPr>
        <dsp:cNvPr id="0" name=""/>
        <dsp:cNvSpPr/>
      </dsp:nvSpPr>
      <dsp:spPr>
        <a:xfrm>
          <a:off x="5334321" y="1518761"/>
          <a:ext cx="2535976" cy="2025015"/>
        </a:xfrm>
        <a:prstGeom prst="roundRect">
          <a:avLst/>
        </a:prstGeom>
        <a:solidFill>
          <a:schemeClr val="accent4">
            <a:tint val="69000"/>
            <a:satMod val="105000"/>
            <a:lumMod val="110000"/>
          </a:schemeClr>
        </a:solidFill>
        <a:ln w="9525" cap="flat" cmpd="sng" algn="ctr">
          <a:solidFill>
            <a:schemeClr val="accent4">
              <a:shade val="60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Цифровые образовательные ресурсы (ЦОР)</a:t>
          </a:r>
        </a:p>
      </dsp:txBody>
      <dsp:txXfrm>
        <a:off x="5433174" y="1617614"/>
        <a:ext cx="2338270" cy="1827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00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7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2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4019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171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76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0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83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017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25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23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63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2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0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59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9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B4B791D-75B0-4A2C-B4BC-30848F786904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D02F27-F55C-4E73-9152-85573745F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7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uchebnik.mos.ru/main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neofamily.ru/?ysclid=lugctuiot3798367398" TargetMode="Externa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yschool.edu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fcior.edu.ru/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indow.edu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959815"/>
          </a:xfrm>
        </p:spPr>
        <p:txBody>
          <a:bodyPr/>
          <a:lstStyle/>
          <a:p>
            <a:r>
              <a:rPr lang="ru-RU" dirty="0"/>
              <a:t>ЦОР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1146" y="5274734"/>
            <a:ext cx="8689976" cy="137159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Докладчик: А.В. Алексеева</a:t>
            </a:r>
          </a:p>
          <a:p>
            <a:pPr algn="r"/>
            <a:r>
              <a:rPr lang="ru-RU" dirty="0"/>
              <a:t>Руководитель ШМО биологии, химии и географии</a:t>
            </a:r>
          </a:p>
          <a:p>
            <a:pPr algn="r"/>
            <a:r>
              <a:rPr lang="ru-RU" dirty="0"/>
              <a:t>МАОУ СШ № 6</a:t>
            </a:r>
          </a:p>
        </p:txBody>
      </p:sp>
    </p:spTree>
    <p:extLst>
      <p:ext uri="{BB962C8B-B14F-4D97-AF65-F5344CB8AC3E}">
        <p14:creationId xmlns:p14="http://schemas.microsoft.com/office/powerpoint/2010/main" val="1993169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6" y="0"/>
            <a:ext cx="10364451" cy="1242367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Помощь учителю при проведении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63" y="1122948"/>
            <a:ext cx="11790948" cy="4572000"/>
          </a:xfrm>
        </p:spPr>
        <p:txBody>
          <a:bodyPr>
            <a:normAutofit/>
          </a:bodyPr>
          <a:lstStyle/>
          <a:p>
            <a:r>
              <a:rPr lang="ru-RU" dirty="0"/>
              <a:t>демонстрация подготовленных цифровых объектов через мультимедийный проектор;</a:t>
            </a:r>
          </a:p>
          <a:p>
            <a:r>
              <a:rPr lang="ru-RU" dirty="0"/>
              <a:t>использование виртуальных лабораторий и интерактивных моделей набора в режиме фронтальных лабораторных работ;</a:t>
            </a:r>
          </a:p>
          <a:p>
            <a:r>
              <a:rPr lang="ru-RU" dirty="0"/>
              <a:t>компьютерное тестирование учащихся и помощь в оценивании знаний;</a:t>
            </a:r>
          </a:p>
          <a:p>
            <a:r>
              <a:rPr lang="ru-RU" dirty="0"/>
              <a:t>индивидуальная исследовательская и творческая работа учащихся с цифровыми образовательными ресурсами на уроке.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852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6" y="0"/>
            <a:ext cx="10364451" cy="1242367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Помощь обучающимся при подготовки домашнего задания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63" y="1122948"/>
            <a:ext cx="11790948" cy="4572000"/>
          </a:xfrm>
        </p:spPr>
        <p:txBody>
          <a:bodyPr>
            <a:normAutofit fontScale="92500"/>
          </a:bodyPr>
          <a:lstStyle/>
          <a:p>
            <a:r>
              <a:rPr lang="ru-RU" dirty="0"/>
              <a:t>повышение интереса у </a:t>
            </a:r>
            <a:r>
              <a:rPr lang="ru-RU" dirty="0" err="1"/>
              <a:t>обучащихся</a:t>
            </a:r>
            <a:r>
              <a:rPr lang="ru-RU" dirty="0"/>
              <a:t> к предмету за счет новой формы представления материала;</a:t>
            </a:r>
          </a:p>
          <a:p>
            <a:r>
              <a:rPr lang="ru-RU" dirty="0"/>
              <a:t>большая база объектов для подготовки выступлений, докладов, рефератов, презентаций и т.п.;</a:t>
            </a:r>
          </a:p>
          <a:p>
            <a:r>
              <a:rPr lang="ru-RU" dirty="0"/>
              <a:t>возможность оперативного получения дополнительной информации энциклопедического характера;</a:t>
            </a:r>
          </a:p>
          <a:p>
            <a:r>
              <a:rPr lang="ru-RU" dirty="0"/>
              <a:t>развитие творческого потенциала </a:t>
            </a:r>
            <a:r>
              <a:rPr lang="ru-RU" dirty="0" err="1"/>
              <a:t>обучащихся</a:t>
            </a:r>
            <a:r>
              <a:rPr lang="ru-RU" dirty="0"/>
              <a:t> в предметной виртуальной среде;</a:t>
            </a:r>
          </a:p>
          <a:p>
            <a:r>
              <a:rPr lang="ru-RU" dirty="0"/>
              <a:t>помощь в организации изучения предмета в удобном для него темпе и на выбранном им уровне усвоения материала в зависимости от его индивидуальных особенностей восприятия;</a:t>
            </a:r>
          </a:p>
          <a:p>
            <a:r>
              <a:rPr lang="ru-RU" dirty="0"/>
              <a:t>приобщение школьников к современным информационным технологиям, формирование потребности в овладении информационными технологиями и постоянной работе с ними.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0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-1"/>
            <a:ext cx="10364451" cy="1557867"/>
          </a:xfrm>
        </p:spPr>
        <p:txBody>
          <a:bodyPr>
            <a:normAutofit/>
          </a:bodyPr>
          <a:lstStyle/>
          <a:p>
            <a:r>
              <a:rPr lang="ru-RU" dirty="0"/>
              <a:t>МЭШ</a:t>
            </a:r>
            <a:br>
              <a:rPr lang="ru-RU" dirty="0"/>
            </a:br>
            <a:r>
              <a:rPr lang="en-US" dirty="0">
                <a:hlinkClick r:id="rId2"/>
              </a:rPr>
              <a:t>https://uchebnik.mos.ru/main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761" y="1557867"/>
            <a:ext cx="10728264" cy="51418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0989"/>
            <a:ext cx="3017782" cy="1255885"/>
          </a:xfrm>
          <a:prstGeom prst="rect">
            <a:avLst/>
          </a:prstGeom>
        </p:spPr>
      </p:pic>
      <p:sp>
        <p:nvSpPr>
          <p:cNvPr id="6" name="object 7"/>
          <p:cNvSpPr txBox="1">
            <a:spLocks/>
          </p:cNvSpPr>
          <p:nvPr/>
        </p:nvSpPr>
        <p:spPr>
          <a:xfrm>
            <a:off x="133222" y="169325"/>
            <a:ext cx="2665730" cy="884216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2222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90805">
              <a:lnSpc>
                <a:spcPct val="100000"/>
              </a:lnSpc>
              <a:spcBef>
                <a:spcPts val="175"/>
              </a:spcBef>
            </a:pPr>
            <a:r>
              <a:rPr lang="ru-RU" sz="2800" b="1" spc="-11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Где</a:t>
            </a:r>
            <a:r>
              <a:rPr lang="ru-RU" sz="2800" b="1" spc="-1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800" b="1" spc="-15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искать</a:t>
            </a:r>
            <a:r>
              <a:rPr lang="ru-RU" sz="2800" b="1" spc="5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Ц</a:t>
            </a:r>
            <a:r>
              <a:rPr lang="ru-RU" sz="2800" b="1" spc="-5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ОР?</a:t>
            </a:r>
            <a:endParaRPr lang="ru-RU" sz="2800" dirty="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717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97FB8-6536-FFD8-2BB4-CC31E916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https://neofamily.ru/?ysclid=lugctuiot3798367398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D2EC49-3AD6-E7A0-74DD-061F52637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330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-1"/>
            <a:ext cx="10364451" cy="2150534"/>
          </a:xfrm>
        </p:spPr>
        <p:txBody>
          <a:bodyPr>
            <a:normAutofit/>
          </a:bodyPr>
          <a:lstStyle/>
          <a:p>
            <a:r>
              <a:rPr lang="ru-RU" dirty="0"/>
              <a:t>Единое содержание </a:t>
            </a:r>
            <a:br>
              <a:rPr lang="ru-RU" dirty="0"/>
            </a:br>
            <a:r>
              <a:rPr lang="ru-RU" dirty="0"/>
              <a:t>общего образования</a:t>
            </a:r>
            <a:br>
              <a:rPr lang="ru-RU" dirty="0"/>
            </a:br>
            <a:r>
              <a:rPr lang="en-US" dirty="0">
                <a:hlinkClick r:id="rId2"/>
              </a:rPr>
              <a:t>https://edsoo.ru/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989"/>
            <a:ext cx="3017782" cy="1255885"/>
          </a:xfrm>
          <a:prstGeom prst="rect">
            <a:avLst/>
          </a:prstGeom>
        </p:spPr>
      </p:pic>
      <p:sp>
        <p:nvSpPr>
          <p:cNvPr id="6" name="object 7"/>
          <p:cNvSpPr txBox="1">
            <a:spLocks/>
          </p:cNvSpPr>
          <p:nvPr/>
        </p:nvSpPr>
        <p:spPr>
          <a:xfrm>
            <a:off x="133222" y="169325"/>
            <a:ext cx="2665730" cy="884216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2222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90805">
              <a:lnSpc>
                <a:spcPct val="100000"/>
              </a:lnSpc>
              <a:spcBef>
                <a:spcPts val="175"/>
              </a:spcBef>
            </a:pPr>
            <a:r>
              <a:rPr lang="ru-RU" sz="2800" b="1" spc="-11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Где</a:t>
            </a:r>
            <a:r>
              <a:rPr lang="ru-RU" sz="2800" b="1" spc="-1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800" b="1" spc="-15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искать</a:t>
            </a:r>
            <a:r>
              <a:rPr lang="ru-RU" sz="2800" b="1" spc="5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Ц</a:t>
            </a:r>
            <a:r>
              <a:rPr lang="ru-RU" sz="2800" b="1" spc="-5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ОР?</a:t>
            </a:r>
            <a:endParaRPr lang="ru-RU" sz="2800" dirty="0"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6173" y="2056235"/>
            <a:ext cx="9415559" cy="480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4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89"/>
            <a:ext cx="3017782" cy="1255885"/>
          </a:xfrm>
          <a:prstGeom prst="rect">
            <a:avLst/>
          </a:prstGeom>
        </p:spPr>
      </p:pic>
      <p:sp>
        <p:nvSpPr>
          <p:cNvPr id="6" name="object 7"/>
          <p:cNvSpPr txBox="1">
            <a:spLocks/>
          </p:cNvSpPr>
          <p:nvPr/>
        </p:nvSpPr>
        <p:spPr>
          <a:xfrm>
            <a:off x="133222" y="169325"/>
            <a:ext cx="2665730" cy="884216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2222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90805">
              <a:lnSpc>
                <a:spcPct val="100000"/>
              </a:lnSpc>
              <a:spcBef>
                <a:spcPts val="175"/>
              </a:spcBef>
            </a:pPr>
            <a:r>
              <a:rPr lang="ru-RU" sz="2800" b="1" spc="-11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Где</a:t>
            </a:r>
            <a:r>
              <a:rPr lang="ru-RU" sz="2800" b="1" spc="-1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800" b="1" spc="-15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искать</a:t>
            </a:r>
            <a:r>
              <a:rPr lang="ru-RU" sz="2800" b="1" spc="5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Ц</a:t>
            </a:r>
            <a:r>
              <a:rPr lang="ru-RU" sz="2800" b="1" spc="-5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ОР?</a:t>
            </a:r>
            <a:endParaRPr lang="ru-RU" sz="2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РЭШ</a:t>
            </a:r>
            <a:br>
              <a:rPr lang="ru-RU" dirty="0"/>
            </a:br>
            <a:r>
              <a:rPr lang="en-US" dirty="0">
                <a:hlinkClick r:id="rId3"/>
              </a:rPr>
              <a:t>https://resh.edu.ru/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95400" y="1874402"/>
            <a:ext cx="9601200" cy="470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9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989"/>
            <a:ext cx="3017782" cy="1255885"/>
          </a:xfrm>
          <a:prstGeom prst="rect">
            <a:avLst/>
          </a:prstGeom>
        </p:spPr>
      </p:pic>
      <p:sp>
        <p:nvSpPr>
          <p:cNvPr id="6" name="object 7"/>
          <p:cNvSpPr txBox="1">
            <a:spLocks/>
          </p:cNvSpPr>
          <p:nvPr/>
        </p:nvSpPr>
        <p:spPr>
          <a:xfrm>
            <a:off x="133222" y="169325"/>
            <a:ext cx="2665730" cy="884216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2222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90805">
              <a:lnSpc>
                <a:spcPct val="100000"/>
              </a:lnSpc>
              <a:spcBef>
                <a:spcPts val="175"/>
              </a:spcBef>
            </a:pPr>
            <a:r>
              <a:rPr lang="ru-RU" sz="2800" b="1" spc="-11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Где</a:t>
            </a:r>
            <a:r>
              <a:rPr lang="ru-RU" sz="2800" b="1" spc="-1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800" b="1" spc="-15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искать</a:t>
            </a:r>
            <a:r>
              <a:rPr lang="ru-RU" sz="2800" b="1" spc="5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Ц</a:t>
            </a:r>
            <a:r>
              <a:rPr lang="ru-RU" sz="2800" b="1" spc="-5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ОР?</a:t>
            </a:r>
            <a:endParaRPr lang="ru-RU" sz="2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Моя школа</a:t>
            </a:r>
            <a:br>
              <a:rPr lang="ru-RU"/>
            </a:br>
            <a:r>
              <a:rPr lang="en-US">
                <a:hlinkClick r:id="rId3"/>
              </a:rPr>
              <a:t>https://myschool.edu.ru/</a:t>
            </a:r>
            <a:r>
              <a:rPr lang="ru-RU"/>
              <a:t> 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99138" y="2015270"/>
            <a:ext cx="8757138" cy="472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92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389" y="1053541"/>
            <a:ext cx="11245515" cy="48910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algn="ctr">
              <a:spcBef>
                <a:spcPts val="100"/>
              </a:spcBef>
            </a:pPr>
            <a:r>
              <a:rPr sz="2800" b="1" spc="-1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</a:t>
            </a:r>
            <a:r>
              <a:rPr sz="2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</a:t>
            </a:r>
            <a:r>
              <a:rPr sz="2800" b="1" spc="-3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sz="2800" b="1" spc="-2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порталов</a:t>
            </a:r>
            <a:endParaRPr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"/>
              </a:spcBef>
            </a:pPr>
            <a:endParaRPr sz="2500" dirty="0">
              <a:latin typeface="Calibri" panose="020F0502020204030204"/>
              <a:cs typeface="Calibri" panose="020F0502020204030204"/>
            </a:endParaRPr>
          </a:p>
          <a:p>
            <a:pPr marL="12700" algn="ctr"/>
            <a:r>
              <a:rPr sz="2400" b="1" spc="-5" dirty="0">
                <a:solidFill>
                  <a:srgbClr val="00B050"/>
                </a:solidFill>
                <a:latin typeface="Bodoni MT Black" panose="02070A03080606020203" pitchFamily="18" charset="0"/>
                <a:cs typeface="Calibri" panose="020F0502020204030204"/>
              </a:rPr>
              <a:t>Базовые</a:t>
            </a:r>
            <a:r>
              <a:rPr sz="2400" b="1" spc="10" dirty="0">
                <a:solidFill>
                  <a:srgbClr val="00B050"/>
                </a:solidFill>
                <a:latin typeface="Bodoni MT Black" panose="02070A03080606020203" pitchFamily="18" charset="0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B050"/>
                </a:solidFill>
                <a:latin typeface="Bodoni MT Black" panose="02070A03080606020203" pitchFamily="18" charset="0"/>
                <a:cs typeface="Calibri" panose="020F0502020204030204"/>
              </a:rPr>
              <a:t>федеральные</a:t>
            </a:r>
            <a:r>
              <a:rPr sz="2400" b="1" spc="15" dirty="0">
                <a:solidFill>
                  <a:srgbClr val="00B050"/>
                </a:solidFill>
                <a:latin typeface="Bodoni MT Black" panose="02070A03080606020203" pitchFamily="18" charset="0"/>
                <a:cs typeface="Calibri" panose="020F0502020204030204"/>
              </a:rPr>
              <a:t> </a:t>
            </a:r>
            <a:r>
              <a:rPr sz="2400" b="1" spc="-10" dirty="0">
                <a:solidFill>
                  <a:srgbClr val="00B050"/>
                </a:solidFill>
                <a:latin typeface="Bodoni MT Black" panose="02070A03080606020203" pitchFamily="18" charset="0"/>
                <a:cs typeface="Calibri" panose="020F0502020204030204"/>
              </a:rPr>
              <a:t>образовательные</a:t>
            </a:r>
            <a:r>
              <a:rPr sz="2400" b="1" spc="60" dirty="0">
                <a:solidFill>
                  <a:srgbClr val="00B050"/>
                </a:solidFill>
                <a:latin typeface="Bodoni MT Black" panose="02070A03080606020203" pitchFamily="18" charset="0"/>
                <a:cs typeface="Calibri" panose="020F0502020204030204"/>
              </a:rPr>
              <a:t> </a:t>
            </a:r>
            <a:r>
              <a:rPr sz="2400" b="1" spc="-10" dirty="0" err="1">
                <a:solidFill>
                  <a:srgbClr val="00B050"/>
                </a:solidFill>
                <a:latin typeface="Bodoni MT Black" panose="02070A03080606020203" pitchFamily="18" charset="0"/>
                <a:cs typeface="Calibri" panose="020F0502020204030204"/>
              </a:rPr>
              <a:t>порталы</a:t>
            </a:r>
            <a:r>
              <a:rPr sz="2400" b="1" spc="-10" dirty="0">
                <a:solidFill>
                  <a:srgbClr val="00B050"/>
                </a:solidFill>
                <a:latin typeface="Bodoni MT Black" panose="02070A03080606020203" pitchFamily="18" charset="0"/>
                <a:cs typeface="Calibri" panose="020F0502020204030204"/>
              </a:rPr>
              <a:t>:</a:t>
            </a:r>
            <a:endParaRPr lang="ru-RU" sz="2400" b="1" spc="-10" dirty="0">
              <a:solidFill>
                <a:srgbClr val="00B050"/>
              </a:solidFill>
              <a:latin typeface="Bodoni MT Black" panose="02070A03080606020203" pitchFamily="18" charset="0"/>
              <a:cs typeface="Calibri" panose="020F0502020204030204"/>
            </a:endParaRPr>
          </a:p>
          <a:p>
            <a:pPr marL="12700"/>
            <a:endParaRPr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sz="24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информционно-образовательных ресурсов</a:t>
            </a:r>
            <a:r>
              <a:rPr sz="2400" b="1" spc="95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http://fcior.edu.ru</a:t>
            </a:r>
            <a:r>
              <a:rPr lang="ru-RU" sz="2400" spc="-15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tabLst>
                <a:tab pos="354965" algn="l"/>
                <a:tab pos="355600" algn="l"/>
              </a:tabLst>
            </a:pPr>
            <a:endParaRPr sz="2400" spc="-1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цифровых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http://school-collection.edu.ru/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55600" indent="-342900">
              <a:tabLst>
                <a:tab pos="354965" algn="l"/>
                <a:tab pos="355600" algn="l"/>
              </a:tabLst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окно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ресурсам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http://window.edu.ru/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</a:tabLst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tabLst>
                <a:tab pos="354965" algn="l"/>
                <a:tab pos="355600" algn="l"/>
              </a:tabLst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76047"/>
            <a:ext cx="3019425" cy="1255448"/>
            <a:chOff x="0" y="33528"/>
            <a:chExt cx="3019425" cy="832485"/>
          </a:xfrm>
        </p:grpSpPr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43" y="89916"/>
              <a:ext cx="2761488" cy="6172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528"/>
              <a:ext cx="3019044" cy="8321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540" y="116611"/>
              <a:ext cx="2665603" cy="52321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3222" y="169325"/>
            <a:ext cx="2665730" cy="884216"/>
          </a:xfrm>
          <a:prstGeom prst="rect">
            <a:avLst/>
          </a:prstGeom>
          <a:ln w="9525">
            <a:solidFill>
              <a:srgbClr val="97B853"/>
            </a:solidFill>
          </a:ln>
        </p:spPr>
        <p:txBody>
          <a:bodyPr vert="horz" wrap="square" lIns="0" tIns="22225" rIns="0" bIns="0" rtlCol="0" anchor="ctr">
            <a:spAutoFit/>
          </a:bodyPr>
          <a:lstStyle/>
          <a:p>
            <a:pPr marL="90805">
              <a:lnSpc>
                <a:spcPct val="100000"/>
              </a:lnSpc>
              <a:spcBef>
                <a:spcPts val="175"/>
              </a:spcBef>
            </a:pPr>
            <a:r>
              <a:rPr sz="2800" b="1" spc="-1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Где</a:t>
            </a:r>
            <a:r>
              <a:rPr sz="2800" b="1" spc="-10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sz="2800" b="1" spc="-1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искать</a:t>
            </a:r>
            <a:r>
              <a:rPr sz="2800" b="1" spc="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ru-RU" sz="2800" b="1" spc="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Ц</a:t>
            </a:r>
            <a:r>
              <a:rPr sz="2800" b="1" spc="-5" dirty="0">
                <a:solidFill>
                  <a:srgbClr val="1F487C"/>
                </a:solidFill>
                <a:latin typeface="Calibri" panose="020F0502020204030204"/>
                <a:cs typeface="Calibri" panose="020F0502020204030204"/>
              </a:rPr>
              <a:t>ОР?</a:t>
            </a:r>
            <a:endParaRPr sz="2800" dirty="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7920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299" y="233363"/>
            <a:ext cx="12070702" cy="155733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 </a:t>
            </a:r>
            <a:r>
              <a:rPr lang="ru-RU" sz="3200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(образовательный) - запас, источник,  средство, возможность для осуществления процесса (образовательного)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82428466"/>
              </p:ext>
            </p:extLst>
          </p:nvPr>
        </p:nvGraphicFramePr>
        <p:xfrm>
          <a:off x="1234136" y="1790700"/>
          <a:ext cx="7878762" cy="5062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11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6" y="217464"/>
            <a:ext cx="10364451" cy="1596177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Информационные образовательные ресурсы (ИОР)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Печатные издания</a:t>
            </a:r>
          </a:p>
          <a:p>
            <a:r>
              <a:rPr lang="ru-RU" dirty="0"/>
              <a:t>Картографические объекты на печатной основе</a:t>
            </a:r>
          </a:p>
          <a:p>
            <a:r>
              <a:rPr lang="ru-RU" dirty="0"/>
              <a:t>Электронные образовательные ресурсы</a:t>
            </a:r>
          </a:p>
          <a:p>
            <a:r>
              <a:rPr lang="ru-RU" dirty="0"/>
              <a:t>Цифровые образовательные ресурсы</a:t>
            </a:r>
          </a:p>
          <a:p>
            <a:r>
              <a:rPr lang="ru-RU" dirty="0"/>
              <a:t>Интернет-ресурсы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98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130" y="0"/>
            <a:ext cx="10364451" cy="1203649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Электронные образовательные ресурсы (ЭОР)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935" y="1203649"/>
            <a:ext cx="11775232" cy="458755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это средства программного, информационного, технического и организационного обеспечения учебного процесса.</a:t>
            </a:r>
          </a:p>
          <a:p>
            <a:pPr marL="0" indent="0">
              <a:buNone/>
            </a:pPr>
            <a:r>
              <a:rPr lang="ru-RU" dirty="0"/>
              <a:t>К </a:t>
            </a:r>
            <a:r>
              <a:rPr lang="ru-RU" sz="2600" dirty="0"/>
              <a:t>ЭОР</a:t>
            </a:r>
            <a:r>
              <a:rPr lang="ru-RU" dirty="0"/>
              <a:t> относятся:</a:t>
            </a:r>
          </a:p>
          <a:p>
            <a:endParaRPr lang="ru-RU" dirty="0"/>
          </a:p>
          <a:p>
            <a:r>
              <a:rPr lang="ru-RU" dirty="0" err="1"/>
              <a:t>текстографические</a:t>
            </a:r>
            <a:r>
              <a:rPr lang="ru-RU" dirty="0"/>
              <a:t>: книги, учебники, энциклопедии, отличающиеся лишь методом предъявления текстов и иллюстраций - материал представляется на мониторе компьютера, а не на бумаге;</a:t>
            </a:r>
          </a:p>
          <a:p>
            <a:endParaRPr lang="ru-RU" dirty="0"/>
          </a:p>
          <a:p>
            <a:r>
              <a:rPr lang="ru-RU" dirty="0" err="1"/>
              <a:t>текстографические</a:t>
            </a:r>
            <a:r>
              <a:rPr lang="ru-RU" dirty="0"/>
              <a:t> с гипертекстом;</a:t>
            </a:r>
          </a:p>
          <a:p>
            <a:endParaRPr lang="ru-RU" dirty="0"/>
          </a:p>
          <a:p>
            <a:r>
              <a:rPr lang="ru-RU" dirty="0"/>
              <a:t>мультимедийные - учебные объекты представленные разными способами, т.е. при помощи графики, видео, фото, анимации и звука.</a:t>
            </a:r>
          </a:p>
        </p:txBody>
      </p:sp>
    </p:spTree>
    <p:extLst>
      <p:ext uri="{BB962C8B-B14F-4D97-AF65-F5344CB8AC3E}">
        <p14:creationId xmlns:p14="http://schemas.microsoft.com/office/powerpoint/2010/main" val="276584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130072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Цифровые образовательные </a:t>
            </a:r>
            <a:b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ресурсы (ЦОР)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179" y="1130073"/>
            <a:ext cx="11341768" cy="5615960"/>
          </a:xfrm>
        </p:spPr>
        <p:txBody>
          <a:bodyPr/>
          <a:lstStyle/>
          <a:p>
            <a:r>
              <a:rPr lang="ru-RU" dirty="0"/>
              <a:t>образовательный ресурс  представляет собой законченный интерактивный мультимедиа продукт, направленный на достижение дидактической цели или на решение определенных учебных задач.</a:t>
            </a:r>
          </a:p>
          <a:p>
            <a:r>
              <a:rPr lang="ru-RU" dirty="0"/>
              <a:t>это представленные в цифровой форме фотографии, видеофрагменты, статические и динамические модели, объекты виртуальной реальности и интерактивного моделирования, картографические материалы, звукозаписи, символьные объекты и деловая графика, текстовые документы и иные учебные материалы(электронные приложения), необходимые для организации учебного процесса.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Главное качество ЦОР, отличающее его от других образовательных ресурсов, заключается в интерактивном характере. ЦОР предусматривает активное участие обучающегося в процессе использования ресурса.</a:t>
            </a:r>
          </a:p>
        </p:txBody>
      </p:sp>
    </p:spTree>
    <p:extLst>
      <p:ext uri="{BB962C8B-B14F-4D97-AF65-F5344CB8AC3E}">
        <p14:creationId xmlns:p14="http://schemas.microsoft.com/office/powerpoint/2010/main" val="128149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52400"/>
            <a:ext cx="55435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7564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985" y="89128"/>
            <a:ext cx="10364451" cy="90548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ЦОР простой структуры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единое целое и не допускающий деления на отдельные структуры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802" y="1138991"/>
            <a:ext cx="11345777" cy="52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6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675" y="89128"/>
            <a:ext cx="11790946" cy="1370704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ЦОР сложной структуры </a:t>
            </a:r>
            <a:r>
              <a:rPr lang="ru-RU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состоит из элементов, которые можно использовать отдельно как самостоятельные образовательные ресурсы.</a:t>
            </a:r>
            <a:endParaRPr lang="ru-RU" sz="25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75" y="1530394"/>
            <a:ext cx="11599689" cy="506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1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6" y="0"/>
            <a:ext cx="10364451" cy="1242367"/>
          </a:xfrm>
        </p:spPr>
        <p:txBody>
          <a:bodyPr/>
          <a:lstStyle/>
          <a:p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Помощь учителю при подготовке к уроку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463" y="1122948"/>
            <a:ext cx="11790948" cy="4572000"/>
          </a:xfrm>
        </p:spPr>
        <p:txBody>
          <a:bodyPr>
            <a:normAutofit/>
          </a:bodyPr>
          <a:lstStyle/>
          <a:p>
            <a:r>
              <a:rPr lang="ru-RU" dirty="0"/>
              <a:t>- компоновка и моделирование урока из отдельных цифровых объектов;</a:t>
            </a:r>
          </a:p>
          <a:p>
            <a:r>
              <a:rPr lang="ru-RU" dirty="0"/>
              <a:t>- большое количество дополнительной и справочной информации – для углубления знаний о предмете;</a:t>
            </a:r>
          </a:p>
          <a:p>
            <a:r>
              <a:rPr lang="ru-RU" dirty="0"/>
              <a:t>- эффективный поиск информации в комплекте цифровых образовательных ресурсов;</a:t>
            </a:r>
          </a:p>
          <a:p>
            <a:r>
              <a:rPr lang="ru-RU" dirty="0"/>
              <a:t>- подготовка контрольных и самостоятельных работ (возможно, по вариантам);</a:t>
            </a:r>
          </a:p>
          <a:p>
            <a:r>
              <a:rPr lang="ru-RU" dirty="0"/>
              <a:t>- подготовка творческих заданий;</a:t>
            </a:r>
          </a:p>
          <a:p>
            <a:r>
              <a:rPr lang="ru-RU" dirty="0"/>
              <a:t>- подготовка поурочных планов, связанных с цифровыми объектами;</a:t>
            </a:r>
          </a:p>
          <a:p>
            <a:r>
              <a:rPr lang="ru-RU" dirty="0"/>
              <a:t>- обмен результатами деятельности с другими учителями через Интернет и переносимую внешнюю память.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747451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1534</TotalTime>
  <Words>635</Words>
  <Application>Microsoft Office PowerPoint</Application>
  <PresentationFormat>Широкоэкранный</PresentationFormat>
  <Paragraphs>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MT</vt:lpstr>
      <vt:lpstr>Bodoni MT Black</vt:lpstr>
      <vt:lpstr>Calibri</vt:lpstr>
      <vt:lpstr>Times New Roman</vt:lpstr>
      <vt:lpstr>Tw Cen MT</vt:lpstr>
      <vt:lpstr>Капля</vt:lpstr>
      <vt:lpstr>ЦОР</vt:lpstr>
      <vt:lpstr>Ресурс (образовательный) - запас, источник,  средство, возможность для осуществления процесса (образовательного)</vt:lpstr>
      <vt:lpstr>Информационные образовательные ресурсы (ИОР)</vt:lpstr>
      <vt:lpstr>Электронные образовательные ресурсы (ЭОР)</vt:lpstr>
      <vt:lpstr>Цифровые образовательные  ресурсы (ЦОР)</vt:lpstr>
      <vt:lpstr>Презентация PowerPoint</vt:lpstr>
      <vt:lpstr>ЦОР простой структуры – единое целое и не допускающий деления на отдельные структуры</vt:lpstr>
      <vt:lpstr>ЦОР сложной структуры – состоит из элементов, которые можно использовать отдельно как самостоятельные образовательные ресурсы.</vt:lpstr>
      <vt:lpstr>Помощь учителю при подготовке к уроку</vt:lpstr>
      <vt:lpstr>Помощь учителю при проведении урока</vt:lpstr>
      <vt:lpstr>Помощь обучающимся при подготовки домашнего задания</vt:lpstr>
      <vt:lpstr>МЭШ https://uchebnik.mos.ru/main</vt:lpstr>
      <vt:lpstr>https://neofamily.ru/?ysclid=lugctuiot3798367398 </vt:lpstr>
      <vt:lpstr>Единое содержание  общего образования https://edsoo.ru/</vt:lpstr>
      <vt:lpstr>РЭШ https://resh.edu.ru/  </vt:lpstr>
      <vt:lpstr>Моя школа https://myschool.edu.ru/ </vt:lpstr>
      <vt:lpstr>Где искать ЦОР?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ЦОР</dc:title>
  <dc:creator>Анна</dc:creator>
  <cp:lastModifiedBy>2-08</cp:lastModifiedBy>
  <cp:revision>24</cp:revision>
  <dcterms:created xsi:type="dcterms:W3CDTF">2024-03-30T23:51:44Z</dcterms:created>
  <dcterms:modified xsi:type="dcterms:W3CDTF">2024-04-01T02:53:15Z</dcterms:modified>
</cp:coreProperties>
</file>