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84" r:id="rId3"/>
    <p:sldId id="277" r:id="rId4"/>
    <p:sldId id="285" r:id="rId5"/>
    <p:sldId id="265" r:id="rId6"/>
    <p:sldId id="266" r:id="rId7"/>
    <p:sldId id="267" r:id="rId8"/>
    <p:sldId id="268" r:id="rId9"/>
    <p:sldId id="256" r:id="rId10"/>
    <p:sldId id="257" r:id="rId11"/>
    <p:sldId id="289" r:id="rId12"/>
    <p:sldId id="291" r:id="rId13"/>
    <p:sldId id="290" r:id="rId14"/>
    <p:sldId id="258" r:id="rId15"/>
    <p:sldId id="259" r:id="rId16"/>
    <p:sldId id="302" r:id="rId17"/>
    <p:sldId id="303" r:id="rId18"/>
    <p:sldId id="304" r:id="rId19"/>
    <p:sldId id="305" r:id="rId20"/>
    <p:sldId id="306" r:id="rId21"/>
    <p:sldId id="307" r:id="rId22"/>
    <p:sldId id="308" r:id="rId23"/>
    <p:sldId id="309" r:id="rId24"/>
    <p:sldId id="310" r:id="rId25"/>
    <p:sldId id="292" r:id="rId26"/>
    <p:sldId id="293" r:id="rId27"/>
    <p:sldId id="294" r:id="rId28"/>
    <p:sldId id="295" r:id="rId29"/>
    <p:sldId id="296" r:id="rId30"/>
    <p:sldId id="297" r:id="rId31"/>
    <p:sldId id="298" r:id="rId32"/>
    <p:sldId id="299" r:id="rId33"/>
    <p:sldId id="300" r:id="rId34"/>
    <p:sldId id="301" r:id="rId35"/>
    <p:sldId id="283" r:id="rId3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810" y="-37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DB7A3-5715-459F-AEE9-CDBF5EABB83E}" type="datetimeFigureOut">
              <a:rPr lang="ru-RU" smtClean="0"/>
              <a:pPr/>
              <a:t>31.01.2025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153D6-FA3E-49B9-8D84-D114D0BE79E1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DB7A3-5715-459F-AEE9-CDBF5EABB83E}" type="datetimeFigureOut">
              <a:rPr lang="ru-RU" smtClean="0"/>
              <a:pPr/>
              <a:t>31.01.2025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153D6-FA3E-49B9-8D84-D114D0BE79E1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DB7A3-5715-459F-AEE9-CDBF5EABB83E}" type="datetimeFigureOut">
              <a:rPr lang="ru-RU" smtClean="0"/>
              <a:pPr/>
              <a:t>31.01.2025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153D6-FA3E-49B9-8D84-D114D0BE79E1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chemeClr val="tx1"/>
                </a:solidFill>
                <a:latin typeface="Microsoft Sans Serif"/>
                <a:cs typeface="Microsoft Sans Serif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1/31/2025</a:t>
            </a:fld>
            <a:endParaRPr lang="en-US" dirty="0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DB7A3-5715-459F-AEE9-CDBF5EABB83E}" type="datetimeFigureOut">
              <a:rPr lang="ru-RU" smtClean="0"/>
              <a:pPr/>
              <a:t>31.01.2025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153D6-FA3E-49B9-8D84-D114D0BE79E1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DB7A3-5715-459F-AEE9-CDBF5EABB83E}" type="datetimeFigureOut">
              <a:rPr lang="ru-RU" smtClean="0"/>
              <a:pPr/>
              <a:t>31.01.2025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153D6-FA3E-49B9-8D84-D114D0BE79E1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DB7A3-5715-459F-AEE9-CDBF5EABB83E}" type="datetimeFigureOut">
              <a:rPr lang="ru-RU" smtClean="0"/>
              <a:pPr/>
              <a:t>31.01.2025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153D6-FA3E-49B9-8D84-D114D0BE79E1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DB7A3-5715-459F-AEE9-CDBF5EABB83E}" type="datetimeFigureOut">
              <a:rPr lang="ru-RU" smtClean="0"/>
              <a:pPr/>
              <a:t>31.01.2025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153D6-FA3E-49B9-8D84-D114D0BE79E1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DB7A3-5715-459F-AEE9-CDBF5EABB83E}" type="datetimeFigureOut">
              <a:rPr lang="ru-RU" smtClean="0"/>
              <a:pPr/>
              <a:t>31.01.2025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153D6-FA3E-49B9-8D84-D114D0BE79E1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DB7A3-5715-459F-AEE9-CDBF5EABB83E}" type="datetimeFigureOut">
              <a:rPr lang="ru-RU" smtClean="0"/>
              <a:pPr/>
              <a:t>31.01.2025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153D6-FA3E-49B9-8D84-D114D0BE79E1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DB7A3-5715-459F-AEE9-CDBF5EABB83E}" type="datetimeFigureOut">
              <a:rPr lang="ru-RU" smtClean="0"/>
              <a:pPr/>
              <a:t>31.01.2025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153D6-FA3E-49B9-8D84-D114D0BE79E1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DB7A3-5715-459F-AEE9-CDBF5EABB83E}" type="datetimeFigureOut">
              <a:rPr lang="ru-RU" smtClean="0"/>
              <a:pPr/>
              <a:t>31.01.2025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153D6-FA3E-49B9-8D84-D114D0BE79E1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6DB7A3-5715-459F-AEE9-CDBF5EABB83E}" type="datetimeFigureOut">
              <a:rPr lang="ru-RU" smtClean="0"/>
              <a:pPr/>
              <a:t>31.01.2025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F153D6-FA3E-49B9-8D84-D114D0BE79E1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16359" y="2247345"/>
            <a:ext cx="8136904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Педагогическая  практика</a:t>
            </a:r>
            <a:endParaRPr lang="ru-RU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«Нейроупражнения и нейроигры как эффективный инструмент сенсорного и сенсомоторного развития в коррекционной работе учителя дефектолога»</a:t>
            </a:r>
          </a:p>
          <a:p>
            <a:pPr algn="ctr"/>
            <a:endParaRPr lang="ru-RU" sz="20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786182" y="3500438"/>
            <a:ext cx="506682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endParaRPr lang="ru-RU" sz="16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r"/>
            <a:endParaRPr lang="ru-RU" sz="16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r"/>
            <a:endParaRPr lang="ru-RU" sz="16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r"/>
            <a:r>
              <a:rPr lang="ru-RU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Учитель-дефектолог</a:t>
            </a:r>
          </a:p>
          <a:p>
            <a:pPr algn="r"/>
            <a:r>
              <a:rPr lang="ru-RU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Илиевска </a:t>
            </a:r>
            <a:r>
              <a:rPr lang="ru-RU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Наталья Валентиновна</a:t>
            </a:r>
          </a:p>
        </p:txBody>
      </p:sp>
      <p:sp>
        <p:nvSpPr>
          <p:cNvPr id="2" name="AutoShape 2" descr="https://mail.yandex.ru/message_part/image.png?_uid=68263143&amp;hid=1.2.2&amp;ids=177329235327762940&amp;name=image.png&amp;yandex_class=yandex_inline_content_320.mail:68263143.E5378066:381328694350314239523921354079_1.2.2_17732923532776294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746659" y="-1588"/>
            <a:ext cx="636303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муниципальное </a:t>
            </a:r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автономное общеобразовательное учреждение</a:t>
            </a:r>
          </a:p>
          <a:p>
            <a:pPr algn="ctr">
              <a:spcAft>
                <a:spcPts val="0"/>
              </a:spcAft>
            </a:pPr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«Средняя школа № 6 с углубленным изучением предметов </a:t>
            </a:r>
          </a:p>
          <a:p>
            <a:pPr algn="ctr">
              <a:spcAft>
                <a:spcPts val="0"/>
              </a:spcAft>
            </a:pPr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художественно-эстетического цикла» (МАОУ СШ № 6)</a:t>
            </a:r>
          </a:p>
          <a:p>
            <a:pPr algn="ctr">
              <a:spcAft>
                <a:spcPts val="0"/>
              </a:spcAft>
            </a:pPr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ИНН 2464025577ОГРН 1022402298621</a:t>
            </a:r>
          </a:p>
          <a:p>
            <a:pPr algn="ctr">
              <a:spcAft>
                <a:spcPts val="0"/>
              </a:spcAft>
            </a:pPr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660016 г. Красноярск ул. Семафорная, 227А тел. 236-33-20</a:t>
            </a:r>
          </a:p>
          <a:p>
            <a:pPr algn="ctr">
              <a:spcAft>
                <a:spcPts val="0"/>
              </a:spcAft>
            </a:pPr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e-</a:t>
            </a:r>
            <a:r>
              <a:rPr lang="ru-RU" sz="1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mail</a:t>
            </a:r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: sch6@mailkrsk.ruфедеральное </a:t>
            </a:r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государственное бюджетное образовательное учреждение </a:t>
            </a:r>
            <a:endParaRPr lang="ru-RU" sz="1200" b="1" dirty="0" smtClean="0">
              <a:solidFill>
                <a:srgbClr val="002060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высшего </a:t>
            </a:r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образования</a:t>
            </a:r>
            <a:endParaRPr lang="ru-RU" sz="1200" b="1" dirty="0" smtClean="0">
              <a:solidFill>
                <a:srgbClr val="00206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86116" y="6286520"/>
            <a:ext cx="17549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Красноярск 2024</a:t>
            </a:r>
            <a:endParaRPr lang="ru-RU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Круглая\Desktop\совушк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332655"/>
            <a:ext cx="871265" cy="995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68280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Диагностическое 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обследование сенсорной сферы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857232"/>
            <a:ext cx="8229600" cy="5268931"/>
          </a:xfrm>
        </p:spPr>
        <p:txBody>
          <a:bodyPr>
            <a:normAutofit/>
          </a:bodyPr>
          <a:lstStyle/>
          <a:p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42910" y="857232"/>
            <a:ext cx="2643206" cy="242889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dirty="0">
                <a:solidFill>
                  <a:schemeClr val="tx1"/>
                </a:solidFill>
              </a:rPr>
              <a:t>Количество детей, направленных и прошедших ПМПК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428992" y="857232"/>
            <a:ext cx="2428892" cy="25003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Выполнение заданных движений по элементарному показу, подражанию, инструкции</a:t>
            </a:r>
            <a:endParaRPr lang="ru-RU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14348" y="3643314"/>
            <a:ext cx="2571768" cy="221457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Отработка </a:t>
            </a: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синхронизации в системах глаз-рука, ухо-рука, глаз-ухо-рука, улучшение координации и пространственно-графической ориентации</a:t>
            </a:r>
            <a:endParaRPr lang="ru-R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500430" y="3714752"/>
            <a:ext cx="2500330" cy="207170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Выполнение </a:t>
            </a:r>
            <a:r>
              <a:rPr lang="ru-RU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дифференцированных движений руки</a:t>
            </a:r>
            <a:endParaRPr lang="ru-RU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143636" y="3714752"/>
            <a:ext cx="2357454" cy="207170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Воспроизведение </a:t>
            </a:r>
            <a:r>
              <a:rPr lang="ru-RU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простых ритмических рядов, выделение заданного звука на слух; различение зрительно воспринимаемых объектов</a:t>
            </a:r>
            <a:endParaRPr lang="ru-RU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000760" y="857232"/>
            <a:ext cx="2428892" cy="25003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Выполнение движения руки в заданном направлении, между границами, по образцу, копирование узоров, графических изображений и </a:t>
            </a:r>
            <a:r>
              <a:rPr lang="ru-RU" sz="16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тп</a:t>
            </a:r>
            <a:r>
              <a:rPr lang="ru-RU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  <a:endParaRPr lang="ru-RU" sz="20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Диагностические методики: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ru-RU" dirty="0"/>
              <a:t>для обследования кинестетических функций использую пробы на динамическую координацию движений (по Н.А. Бернштейну), </a:t>
            </a:r>
            <a:endParaRPr lang="ru-RU" dirty="0" smtClean="0"/>
          </a:p>
          <a:p>
            <a:r>
              <a:rPr lang="ru-RU" dirty="0" smtClean="0"/>
              <a:t>графические </a:t>
            </a:r>
            <a:r>
              <a:rPr lang="ru-RU" dirty="0"/>
              <a:t>пробы </a:t>
            </a:r>
            <a:r>
              <a:rPr lang="ru-RU" dirty="0" err="1"/>
              <a:t>А.Р.Лурия</a:t>
            </a:r>
            <a:r>
              <a:rPr lang="ru-RU" dirty="0"/>
              <a:t>, пробы </a:t>
            </a:r>
            <a:r>
              <a:rPr lang="ru-RU" dirty="0" err="1"/>
              <a:t>Хэда</a:t>
            </a:r>
            <a:r>
              <a:rPr lang="ru-RU" dirty="0"/>
              <a:t>, </a:t>
            </a:r>
            <a:r>
              <a:rPr lang="ru-RU" dirty="0" smtClean="0"/>
              <a:t>пробы </a:t>
            </a:r>
            <a:r>
              <a:rPr lang="ru-RU" dirty="0"/>
              <a:t>на двуручную координацию и пробы на "тонкую" моторику</a:t>
            </a:r>
            <a:r>
              <a:rPr lang="ru-RU" dirty="0" smtClean="0"/>
              <a:t>";</a:t>
            </a:r>
          </a:p>
          <a:p>
            <a:r>
              <a:rPr lang="ru-RU" dirty="0" smtClean="0"/>
              <a:t>для </a:t>
            </a:r>
            <a:r>
              <a:rPr lang="ru-RU" dirty="0"/>
              <a:t>обследования </a:t>
            </a:r>
            <a:r>
              <a:rPr lang="ru-RU" dirty="0" err="1"/>
              <a:t>графомоторных</a:t>
            </a:r>
            <a:r>
              <a:rPr lang="ru-RU" dirty="0"/>
              <a:t> навыков использую адаптированный материал Керна -</a:t>
            </a:r>
            <a:r>
              <a:rPr lang="ru-RU" dirty="0" err="1"/>
              <a:t>Йерасика</a:t>
            </a:r>
            <a:r>
              <a:rPr lang="ru-RU" dirty="0" smtClean="0"/>
              <a:t>;</a:t>
            </a:r>
          </a:p>
          <a:p>
            <a:r>
              <a:rPr lang="ru-RU" dirty="0" smtClean="0"/>
              <a:t>обследование </a:t>
            </a:r>
            <a:r>
              <a:rPr lang="ru-RU" dirty="0"/>
              <a:t>восприятия формы, цвета, </a:t>
            </a:r>
            <a:r>
              <a:rPr lang="ru-RU" dirty="0" err="1"/>
              <a:t>величинных</a:t>
            </a:r>
            <a:r>
              <a:rPr lang="ru-RU" dirty="0"/>
              <a:t> представлений, временных представлений провожу на наглядном материале путем наблюдения и фиксации ответов на </a:t>
            </a:r>
            <a:r>
              <a:rPr lang="ru-RU" dirty="0" smtClean="0"/>
              <a:t>вопросы; </a:t>
            </a:r>
          </a:p>
          <a:p>
            <a:r>
              <a:rPr lang="ru-RU" dirty="0" smtClean="0"/>
              <a:t>опознавание </a:t>
            </a:r>
            <a:r>
              <a:rPr lang="ru-RU" dirty="0"/>
              <a:t>наложенных фигур, опознавание изображения по частям по методике Н.Я и </a:t>
            </a:r>
            <a:r>
              <a:rPr lang="ru-RU" dirty="0" err="1"/>
              <a:t>М.М.Семаго</a:t>
            </a:r>
            <a:r>
              <a:rPr lang="ru-RU" dirty="0" smtClean="0"/>
              <a:t>;</a:t>
            </a:r>
          </a:p>
          <a:p>
            <a:r>
              <a:rPr lang="ru-RU" dirty="0" smtClean="0"/>
              <a:t>для </a:t>
            </a:r>
            <a:r>
              <a:rPr lang="ru-RU" dirty="0"/>
              <a:t>обследования зрительных, слухоречевых возможностей памяти, внимания и восприятия ребенка использую карту исследования различных видов памяти на основе работ </a:t>
            </a:r>
            <a:r>
              <a:rPr lang="ru-RU" dirty="0" err="1"/>
              <a:t>нейропсихолога</a:t>
            </a:r>
            <a:r>
              <a:rPr lang="ru-RU" dirty="0"/>
              <a:t> А.Р .</a:t>
            </a:r>
            <a:r>
              <a:rPr lang="ru-RU" dirty="0" err="1"/>
              <a:t>Лурия</a:t>
            </a:r>
            <a:r>
              <a:rPr lang="ru-RU" dirty="0"/>
              <a:t>.</a:t>
            </a:r>
          </a:p>
        </p:txBody>
      </p:sp>
      <p:pic>
        <p:nvPicPr>
          <p:cNvPr id="4" name="Picture 2" descr="https://sun9-3.userapi.com/impg/wTlUZRapWx1gtamMJYaiI0WIJyViw0RXTWyjVw/WJceN4nvPAA.jpg?size=679x535&amp;quality=96&amp;sign=7ebed2985bbbdc8969efc9fa8ec74a97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1224136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972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Образовательные результаты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61756815"/>
              </p:ext>
            </p:extLst>
          </p:nvPr>
        </p:nvGraphicFramePr>
        <p:xfrm>
          <a:off x="457200" y="1600200"/>
          <a:ext cx="8229600" cy="339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7400"/>
                <a:gridCol w="2057400"/>
                <a:gridCol w="2057400"/>
                <a:gridCol w="2057400"/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Год</a:t>
                      </a:r>
                      <a:r>
                        <a:rPr lang="ru-RU" baseline="0" dirty="0" smtClean="0"/>
                        <a:t>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Снятие диагноза ЗПР при переходе на следующую ступень образования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Изменение диагноза ЗПР на ТНР при переходе на следующую ступень образования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Изменение программы обучения с варианта 7.2 на 7.1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2022-2023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0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2023-2024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2024-2025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Результат в конце года, предварительно 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Результат в конце года, предварительно 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52956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Образовательные результаты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12375315"/>
              </p:ext>
            </p:extLst>
          </p:nvPr>
        </p:nvGraphicFramePr>
        <p:xfrm>
          <a:off x="457200" y="1600200"/>
          <a:ext cx="8229600" cy="4937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5920"/>
                <a:gridCol w="1645920"/>
                <a:gridCol w="1645920"/>
                <a:gridCol w="1645920"/>
                <a:gridCol w="1645920"/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Год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Количество детей со статусом ЗПР, усваивающих программу</a:t>
                      </a:r>
                    </a:p>
                    <a:p>
                      <a:r>
                        <a:rPr lang="ru-RU" dirty="0"/>
                        <a:t>1-4 класс</a:t>
                      </a:r>
                    </a:p>
                  </a:txBody>
                  <a:tcPr marL="7620" marR="7620" marT="7620" marB="7620" anchor="ctr"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Количество детей со статусом ЗПР не усваивающих программу</a:t>
                      </a:r>
                    </a:p>
                    <a:p>
                      <a:r>
                        <a:rPr lang="ru-RU" dirty="0" smtClean="0"/>
                        <a:t>1-4 класс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Количество детей без статуса ОВЗ, не усваивающих образовательную программу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Количество детей, направленных и прошедших ПМПК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2023-2024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6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2-ЗПР</a:t>
                      </a:r>
                    </a:p>
                    <a:p>
                      <a:r>
                        <a:rPr lang="ru-RU" dirty="0" smtClean="0"/>
                        <a:t>3-ТНР</a:t>
                      </a:r>
                    </a:p>
                    <a:p>
                      <a:r>
                        <a:rPr lang="ru-RU" dirty="0" smtClean="0"/>
                        <a:t>1-выбыл из школы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2024-2025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7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2-ЗПР</a:t>
                      </a:r>
                    </a:p>
                    <a:p>
                      <a:r>
                        <a:rPr lang="ru-RU" dirty="0" smtClean="0"/>
                        <a:t>3-ТНР</a:t>
                      </a:r>
                    </a:p>
                    <a:p>
                      <a:r>
                        <a:rPr lang="ru-RU" dirty="0" smtClean="0"/>
                        <a:t>3-в процессе прохождения ПМПК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5716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tx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Включение родителей и педагогов в педагогическую практику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Стрелка вниз 4"/>
          <p:cNvSpPr/>
          <p:nvPr/>
        </p:nvSpPr>
        <p:spPr>
          <a:xfrm>
            <a:off x="4214810" y="1428736"/>
            <a:ext cx="714380" cy="1285884"/>
          </a:xfrm>
          <a:prstGeom prst="downArrow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2928926" y="2714620"/>
            <a:ext cx="3286148" cy="1500198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Работа с педагогами</a:t>
            </a:r>
            <a:endParaRPr lang="ru-RU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Стрелка вниз 6"/>
          <p:cNvSpPr/>
          <p:nvPr/>
        </p:nvSpPr>
        <p:spPr>
          <a:xfrm flipH="1">
            <a:off x="1285852" y="1428736"/>
            <a:ext cx="642942" cy="1143008"/>
          </a:xfrm>
          <a:prstGeom prst="downArrow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низ 7"/>
          <p:cNvSpPr/>
          <p:nvPr/>
        </p:nvSpPr>
        <p:spPr>
          <a:xfrm flipH="1">
            <a:off x="7786710" y="1428736"/>
            <a:ext cx="642942" cy="1143008"/>
          </a:xfrm>
          <a:prstGeom prst="downArrow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285720" y="2643182"/>
            <a:ext cx="2643206" cy="107157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Проведение индивидуальных консультаций</a:t>
            </a:r>
            <a:r>
              <a:rPr lang="ru-RU" sz="1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семинаров для родителей, выдача рекомендаций для домашних нейроигр</a:t>
            </a:r>
            <a:endParaRPr lang="ru-RU" sz="12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215074" y="2571744"/>
            <a:ext cx="2786082" cy="114300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Повышение квалификации  по теме нейропсихологии и транслирование педагогического опыта на выступлениях</a:t>
            </a:r>
            <a:endParaRPr lang="ru-RU" sz="12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500034" y="4429132"/>
            <a:ext cx="2643206" cy="1714512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Курсы ПК по работе с детьми с ОВЗ</a:t>
            </a:r>
            <a:endParaRPr lang="ru-RU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3428992" y="4357694"/>
            <a:ext cx="2428892" cy="1771656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Проведение семинаров и мастер классов на базе школы по теме практики</a:t>
            </a:r>
            <a:endParaRPr lang="ru-RU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6215074" y="4357694"/>
            <a:ext cx="2571768" cy="1785950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Проведение тренингов с </a:t>
            </a:r>
            <a:r>
              <a:rPr lang="ru-RU" sz="16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нейроиграми</a:t>
            </a:r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для профилактики </a:t>
            </a:r>
            <a:r>
              <a:rPr lang="ru-RU" sz="16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проф.выгорания</a:t>
            </a:r>
            <a:endParaRPr lang="ru-RU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5" name="Прямая со стрелкой 14"/>
          <p:cNvCxnSpPr/>
          <p:nvPr/>
        </p:nvCxnSpPr>
        <p:spPr>
          <a:xfrm rot="10800000" flipV="1">
            <a:off x="2071670" y="3929066"/>
            <a:ext cx="1285884" cy="50006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5786446" y="3929066"/>
            <a:ext cx="1071570" cy="50006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>
            <a:endCxn id="12" idx="0"/>
          </p:cNvCxnSpPr>
          <p:nvPr/>
        </p:nvCxnSpPr>
        <p:spPr>
          <a:xfrm rot="5400000">
            <a:off x="4536281" y="4250537"/>
            <a:ext cx="214314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tx2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ru-RU" sz="2200" dirty="0" smtClean="0">
                <a:latin typeface="Arial" pitchFamily="34" charset="0"/>
                <a:cs typeface="Arial" pitchFamily="34" charset="0"/>
              </a:rPr>
              <a:t>Эффективность коррекционной работы </a:t>
            </a:r>
            <a:r>
              <a:rPr lang="ru-RU" sz="2200" dirty="0" smtClean="0">
                <a:latin typeface="Arial" pitchFamily="34" charset="0"/>
                <a:cs typeface="Arial" pitchFamily="34" charset="0"/>
              </a:rPr>
              <a:t>с учениками с ЗПР повышается </a:t>
            </a:r>
            <a:r>
              <a:rPr lang="ru-RU" sz="2200" dirty="0" smtClean="0">
                <a:latin typeface="Arial" pitchFamily="34" charset="0"/>
                <a:cs typeface="Arial" pitchFamily="34" charset="0"/>
              </a:rPr>
              <a:t>за счет специальных, приемов, методов и средств: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000364" y="1124744"/>
            <a:ext cx="2714644" cy="7326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Применение нейроупражнений и нейроигр </a:t>
            </a:r>
            <a:endParaRPr lang="ru-RU" sz="1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00034" y="2285992"/>
            <a:ext cx="2643206" cy="221457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Применение нейроупражнений и нейроигр на организационном этапе коррекционно-развивающего занятия таких как дыхательные</a:t>
            </a:r>
            <a:r>
              <a:rPr lang="ru-RU" sz="1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u-RU" sz="1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пальчиковые, глазодвигательны </a:t>
            </a:r>
            <a:r>
              <a:rPr lang="ru-RU" sz="1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упражнения.</a:t>
            </a:r>
            <a:endParaRPr lang="ru-RU" sz="1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357554" y="2221464"/>
            <a:ext cx="2214578" cy="235745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Применение двигательных нейроупражнений и нейроигр на основном этапе коррекционно-развивающего занятия с оборудованием</a:t>
            </a:r>
            <a:r>
              <a:rPr lang="ru-RU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  <a:endParaRPr lang="ru-RU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286512" y="2285992"/>
            <a:ext cx="2286016" cy="235745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Использование специального оборудования, наглядности для нейроупражнений и нейроигр</a:t>
            </a:r>
            <a:endParaRPr lang="ru-R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000100" y="4643446"/>
            <a:ext cx="2786082" cy="200026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Непрерывность: родители дома применяют нейроупражнения и нейроигры</a:t>
            </a:r>
            <a:endParaRPr lang="ru-RU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072066" y="4714884"/>
            <a:ext cx="2928958" cy="192882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Педагоги школы знакомы с принципами нейроупражнений и применяют их, когда нужно переключать ребенка и повышать продуктивность деятельности</a:t>
            </a:r>
            <a:endParaRPr lang="ru-RU" sz="16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endParaRPr lang="ru-RU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1" name="Прямая со стрелкой 10"/>
          <p:cNvCxnSpPr/>
          <p:nvPr/>
        </p:nvCxnSpPr>
        <p:spPr>
          <a:xfrm rot="10800000" flipV="1">
            <a:off x="2714612" y="1857364"/>
            <a:ext cx="500066" cy="35719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 rot="5400000">
            <a:off x="1786315" y="3214289"/>
            <a:ext cx="2857520" cy="79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>
            <a:off x="5572132" y="1857364"/>
            <a:ext cx="571504" cy="35719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 rot="16200000" flipH="1">
            <a:off x="4393405" y="3036091"/>
            <a:ext cx="2786082" cy="42862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 rot="5400000">
            <a:off x="4321967" y="2321711"/>
            <a:ext cx="71438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/>
          <p:cNvCxnSpPr/>
          <p:nvPr/>
        </p:nvCxnSpPr>
        <p:spPr>
          <a:xfrm rot="5400000">
            <a:off x="4250529" y="2035959"/>
            <a:ext cx="214314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Занятие с доской </a:t>
            </a:r>
            <a:r>
              <a:rPr lang="ru-RU" dirty="0" err="1" smtClean="0"/>
              <a:t>Бильгоу</a:t>
            </a:r>
            <a:r>
              <a:rPr lang="ru-RU" dirty="0" smtClean="0"/>
              <a:t> и мячиками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 descr="C:\Users\Круглая\Desktop\Данил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56792"/>
            <a:ext cx="4032448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Круглая\Desktop\никит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556792"/>
            <a:ext cx="4320480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5-конечная звезда 7"/>
          <p:cNvSpPr/>
          <p:nvPr/>
        </p:nvSpPr>
        <p:spPr>
          <a:xfrm>
            <a:off x="5436096" y="2276872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5-конечная звезда 8"/>
          <p:cNvSpPr/>
          <p:nvPr/>
        </p:nvSpPr>
        <p:spPr>
          <a:xfrm>
            <a:off x="1882552" y="1819672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Picture 2" descr="https://sun9-3.userapi.com/impg/wTlUZRapWx1gtamMJYaiI0WIJyViw0RXTWyjVw/WJceN4nvPAA.jpg?size=679x535&amp;quality=96&amp;sign=7ebed2985bbbdc8969efc9fa8ec74a97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116633"/>
            <a:ext cx="792087" cy="792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894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Занятие с цветными эталонами и телесные практики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4" name="Picture 2" descr="C:\Users\Круглая\Desktop\никита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2776"/>
            <a:ext cx="4644008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Круглая\Desktop\леш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412776"/>
            <a:ext cx="3744416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5-конечная звезда 3"/>
          <p:cNvSpPr/>
          <p:nvPr/>
        </p:nvSpPr>
        <p:spPr>
          <a:xfrm>
            <a:off x="6483357" y="1988840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5-конечная звезда 8"/>
          <p:cNvSpPr/>
          <p:nvPr/>
        </p:nvSpPr>
        <p:spPr>
          <a:xfrm>
            <a:off x="539552" y="3933056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Picture 2" descr="https://sun9-3.userapi.com/impg/wTlUZRapWx1gtamMJYaiI0WIJyViw0RXTWyjVw/WJceN4nvPAA.jpg?size=679x535&amp;quality=96&amp;sign=7ebed2985bbbdc8969efc9fa8ec74a97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116633"/>
            <a:ext cx="792087" cy="792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5694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Пальчиковые упражнения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8" name="Picture 2" descr="C:\Users\Круглая\Desktop\я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84784"/>
            <a:ext cx="4248472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Круглая\Desktop\с мячиками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556793"/>
            <a:ext cx="4104456" cy="4979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-конечная звезда 5"/>
          <p:cNvSpPr/>
          <p:nvPr/>
        </p:nvSpPr>
        <p:spPr>
          <a:xfrm>
            <a:off x="3642186" y="4042217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360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Занятия с напольной мишенью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2" name="Picture 2" descr="C:\Users\Круглая\Desktop\артем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12776"/>
            <a:ext cx="4176464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Круглая\Desktop\с мишенью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412776"/>
            <a:ext cx="3816424" cy="4781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-конечная звезда 5"/>
          <p:cNvSpPr/>
          <p:nvPr/>
        </p:nvSpPr>
        <p:spPr>
          <a:xfrm>
            <a:off x="2771800" y="1844824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5-конечная звезда 6"/>
          <p:cNvSpPr/>
          <p:nvPr/>
        </p:nvSpPr>
        <p:spPr>
          <a:xfrm>
            <a:off x="6311044" y="1700808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Picture 2" descr="https://sun9-3.userapi.com/impg/wTlUZRapWx1gtamMJYaiI0WIJyViw0RXTWyjVw/WJceN4nvPAA.jpg?size=679x535&amp;quality=96&amp;sign=7ebed2985bbbdc8969efc9fa8ec74a97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116633"/>
            <a:ext cx="792087" cy="792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1692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87624" y="714356"/>
            <a:ext cx="688483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>
                <a:latin typeface="Arial" pitchFamily="34" charset="0"/>
                <a:cs typeface="Arial" pitchFamily="34" charset="0"/>
              </a:rPr>
              <a:t>Актуальность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практики.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pPr marL="342900" indent="-342900" algn="just">
              <a:buAutoNum type="arabicPeriod"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С введением ФГОС значительно изменились подходы и принципы к построению обучения и воспитания обучающихся с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ОВЗ. </a:t>
            </a:r>
          </a:p>
          <a:p>
            <a:pPr marL="342900" indent="-342900" algn="just">
              <a:buAutoNum type="arabicPeriod"/>
            </a:pPr>
            <a:r>
              <a:rPr lang="ru-RU" dirty="0">
                <a:latin typeface="Arial" pitchFamily="34" charset="0"/>
                <a:cs typeface="Arial" pitchFamily="34" charset="0"/>
              </a:rPr>
              <a:t>ФАОП НОО для обучающихся с задержкой психического развития имеет 2 варианта и  реализуется на протяжении всего периода обучения ребенка в начальной школе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. </a:t>
            </a:r>
          </a:p>
          <a:p>
            <a:pPr marL="342900" indent="-342900" algn="just">
              <a:buAutoNum type="arabicPeriod"/>
            </a:pPr>
            <a:r>
              <a:rPr lang="ru-RU" dirty="0">
                <a:latin typeface="Arial" pitchFamily="34" charset="0"/>
                <a:cs typeface="Arial" pitchFamily="34" charset="0"/>
              </a:rPr>
              <a:t>В 2023-2024 учебном году в МАОУ СШ №6 на начальной ступени образования обучалось 12 детей с ЗПР, в 2024-2025 учебном году 21 ребенок на начальной ступени имеет задержку психического развития. </a:t>
            </a:r>
            <a:endParaRPr lang="ru-RU" dirty="0">
              <a:latin typeface="Arial" pitchFamily="34" charset="0"/>
              <a:cs typeface="Arial" pitchFamily="34" charset="0"/>
            </a:endParaRPr>
          </a:p>
          <a:p>
            <a:pPr marL="342900" indent="-342900" algn="just"/>
            <a:r>
              <a:rPr lang="ru-RU" b="1" dirty="0" smtClean="0">
                <a:latin typeface="Arial" pitchFamily="34" charset="0"/>
                <a:cs typeface="Arial" pitchFamily="34" charset="0"/>
              </a:rPr>
              <a:t>Проблематика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обучения детей с ЗПР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: у </a:t>
            </a:r>
            <a:r>
              <a:rPr lang="ru-RU" dirty="0">
                <a:latin typeface="Arial" pitchFamily="34" charset="0"/>
                <a:cs typeface="Arial" pitchFamily="34" charset="0"/>
              </a:rPr>
              <a:t>детей младшего школьного возраста с ЗПР выявляются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проблемы с сенсорным и сенсомоторным развитием и </a:t>
            </a:r>
            <a:r>
              <a:rPr lang="ru-RU" dirty="0">
                <a:latin typeface="Arial" pitchFamily="34" charset="0"/>
                <a:cs typeface="Arial" pitchFamily="34" charset="0"/>
              </a:rPr>
              <a:t>расстройством учебных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навыков,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 descr="C:\Users\Круглая\Desktop\совушк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42" y="0"/>
            <a:ext cx="871265" cy="995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266" name="Picture 2" descr="C:\Users\Круглая\Desktop\с карандашами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628800"/>
            <a:ext cx="3312368" cy="4437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Круглая\Desktop\ник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628800"/>
            <a:ext cx="3672408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-конечная звезда 5"/>
          <p:cNvSpPr/>
          <p:nvPr/>
        </p:nvSpPr>
        <p:spPr>
          <a:xfrm>
            <a:off x="1619672" y="2431030"/>
            <a:ext cx="1274440" cy="1141986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5-конечная звезда 6"/>
          <p:cNvSpPr/>
          <p:nvPr/>
        </p:nvSpPr>
        <p:spPr>
          <a:xfrm>
            <a:off x="5148064" y="2116156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Picture 2" descr="https://sun9-3.userapi.com/impg/wTlUZRapWx1gtamMJYaiI0WIJyViw0RXTWyjVw/WJceN4nvPAA.jpg?size=679x535&amp;quality=96&amp;sign=7ebed2985bbbdc8969efc9fa8ec74a97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967" y="512676"/>
            <a:ext cx="792087" cy="792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9215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Оборудование для нейроупражнений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marR="455295" lvl="0" indent="0">
              <a:buSzPts val="1600"/>
              <a:buNone/>
              <a:tabLst>
                <a:tab pos="394335" algn="l"/>
              </a:tabLst>
            </a:pPr>
            <a:r>
              <a:rPr lang="ru-RU" dirty="0" smtClean="0">
                <a:ea typeface="Times New Roman" panose="02020603050405020304" pitchFamily="18" charset="0"/>
              </a:rPr>
              <a:t>-Доска </a:t>
            </a:r>
            <a:r>
              <a:rPr lang="ru-RU" dirty="0">
                <a:ea typeface="Times New Roman" panose="02020603050405020304" pitchFamily="18" charset="0"/>
              </a:rPr>
              <a:t>балансир </a:t>
            </a:r>
            <a:r>
              <a:rPr lang="ru-RU" dirty="0" smtClean="0">
                <a:ea typeface="Times New Roman" panose="02020603050405020304" pitchFamily="18" charset="0"/>
              </a:rPr>
              <a:t>«Доска </a:t>
            </a:r>
            <a:r>
              <a:rPr lang="ru-RU" dirty="0" err="1" smtClean="0">
                <a:ea typeface="Times New Roman" panose="02020603050405020304" pitchFamily="18" charset="0"/>
              </a:rPr>
              <a:t>Бильгоу</a:t>
            </a:r>
            <a:r>
              <a:rPr lang="ru-RU" dirty="0" smtClean="0">
                <a:ea typeface="Times New Roman" panose="02020603050405020304" pitchFamily="18" charset="0"/>
              </a:rPr>
              <a:t>» </a:t>
            </a:r>
            <a:r>
              <a:rPr lang="ru-RU" dirty="0">
                <a:ea typeface="Times New Roman" panose="02020603050405020304" pitchFamily="18" charset="0"/>
              </a:rPr>
              <a:t>с разметкой для ног и</a:t>
            </a:r>
            <a:r>
              <a:rPr lang="ru-RU" spc="5" dirty="0">
                <a:ea typeface="Times New Roman" panose="02020603050405020304" pitchFamily="18" charset="0"/>
              </a:rPr>
              <a:t> </a:t>
            </a:r>
            <a:r>
              <a:rPr lang="ru-RU" dirty="0">
                <a:ea typeface="Times New Roman" panose="02020603050405020304" pitchFamily="18" charset="0"/>
              </a:rPr>
              <a:t>поворотными роллерами. Напольная мишень с цифрами от 1 до 9 и цветными</a:t>
            </a:r>
            <a:r>
              <a:rPr lang="ru-RU" spc="-385" dirty="0">
                <a:ea typeface="Times New Roman" panose="02020603050405020304" pitchFamily="18" charset="0"/>
              </a:rPr>
              <a:t> </a:t>
            </a:r>
            <a:r>
              <a:rPr lang="ru-RU" dirty="0">
                <a:ea typeface="Times New Roman" panose="02020603050405020304" pitchFamily="18" charset="0"/>
              </a:rPr>
              <a:t>фигурами</a:t>
            </a:r>
            <a:r>
              <a:rPr lang="ru-RU" spc="-15" dirty="0">
                <a:ea typeface="Times New Roman" panose="02020603050405020304" pitchFamily="18" charset="0"/>
              </a:rPr>
              <a:t> </a:t>
            </a:r>
            <a:r>
              <a:rPr lang="ru-RU" dirty="0">
                <a:ea typeface="Times New Roman" panose="02020603050405020304" pitchFamily="18" charset="0"/>
              </a:rPr>
              <a:t>с</a:t>
            </a:r>
            <a:r>
              <a:rPr lang="ru-RU" spc="5" dirty="0">
                <a:ea typeface="Times New Roman" panose="02020603050405020304" pitchFamily="18" charset="0"/>
              </a:rPr>
              <a:t> </a:t>
            </a:r>
            <a:r>
              <a:rPr lang="ru-RU" dirty="0">
                <a:ea typeface="Times New Roman" panose="02020603050405020304" pitchFamily="18" charset="0"/>
              </a:rPr>
              <a:t>регулируемыми</a:t>
            </a:r>
            <a:r>
              <a:rPr lang="ru-RU" spc="-15" dirty="0">
                <a:ea typeface="Times New Roman" panose="02020603050405020304" pitchFamily="18" charset="0"/>
              </a:rPr>
              <a:t> </a:t>
            </a:r>
            <a:r>
              <a:rPr lang="ru-RU" dirty="0">
                <a:ea typeface="Times New Roman" panose="02020603050405020304" pitchFamily="18" charset="0"/>
              </a:rPr>
              <a:t>ножками</a:t>
            </a:r>
            <a:r>
              <a:rPr lang="ru-RU" spc="-10" dirty="0">
                <a:ea typeface="Times New Roman" panose="02020603050405020304" pitchFamily="18" charset="0"/>
              </a:rPr>
              <a:t> </a:t>
            </a:r>
            <a:r>
              <a:rPr lang="ru-RU" dirty="0">
                <a:ea typeface="Times New Roman" panose="02020603050405020304" pitchFamily="18" charset="0"/>
              </a:rPr>
              <a:t>по</a:t>
            </a:r>
            <a:r>
              <a:rPr lang="ru-RU" spc="-5" dirty="0">
                <a:ea typeface="Times New Roman" panose="02020603050405020304" pitchFamily="18" charset="0"/>
              </a:rPr>
              <a:t> </a:t>
            </a:r>
            <a:r>
              <a:rPr lang="ru-RU" dirty="0">
                <a:ea typeface="Times New Roman" panose="02020603050405020304" pitchFamily="18" charset="0"/>
              </a:rPr>
              <a:t>высоте.</a:t>
            </a:r>
          </a:p>
          <a:p>
            <a:pPr marL="0" marR="455295" lvl="0" indent="0">
              <a:buSzPts val="1600"/>
              <a:buNone/>
              <a:tabLst>
                <a:tab pos="394335" algn="l"/>
              </a:tabLst>
            </a:pPr>
            <a:r>
              <a:rPr lang="ru-RU" dirty="0" smtClean="0">
                <a:ea typeface="Times New Roman" panose="02020603050405020304" pitchFamily="18" charset="0"/>
              </a:rPr>
              <a:t>-Сенсорные </a:t>
            </a:r>
            <a:r>
              <a:rPr lang="ru-RU" dirty="0">
                <a:ea typeface="Times New Roman" panose="02020603050405020304" pitchFamily="18" charset="0"/>
              </a:rPr>
              <a:t>мешочки разного размера, веса и цвета</a:t>
            </a:r>
          </a:p>
          <a:p>
            <a:pPr marL="0" marR="455295" lvl="0" indent="0">
              <a:buSzPts val="1600"/>
              <a:buNone/>
              <a:tabLst>
                <a:tab pos="394335" algn="l"/>
              </a:tabLst>
            </a:pPr>
            <a:r>
              <a:rPr lang="ru-RU" dirty="0" smtClean="0">
                <a:ea typeface="Times New Roman" panose="02020603050405020304" pitchFamily="18" charset="0"/>
              </a:rPr>
              <a:t>-</a:t>
            </a:r>
            <a:r>
              <a:rPr lang="ru-RU" dirty="0" err="1" smtClean="0">
                <a:ea typeface="Times New Roman" panose="02020603050405020304" pitchFamily="18" charset="0"/>
              </a:rPr>
              <a:t>Кинезио</a:t>
            </a:r>
            <a:r>
              <a:rPr lang="ru-RU" spc="-15" dirty="0" smtClean="0">
                <a:ea typeface="Times New Roman" panose="02020603050405020304" pitchFamily="18" charset="0"/>
              </a:rPr>
              <a:t> </a:t>
            </a:r>
            <a:r>
              <a:rPr lang="ru-RU" dirty="0">
                <a:ea typeface="Times New Roman" panose="02020603050405020304" pitchFamily="18" charset="0"/>
              </a:rPr>
              <a:t>мячи</a:t>
            </a:r>
            <a:r>
              <a:rPr lang="ru-RU" spc="-10" dirty="0">
                <a:ea typeface="Times New Roman" panose="02020603050405020304" pitchFamily="18" charset="0"/>
              </a:rPr>
              <a:t> </a:t>
            </a:r>
            <a:r>
              <a:rPr lang="ru-RU" dirty="0" smtClean="0">
                <a:ea typeface="Times New Roman" panose="02020603050405020304" pitchFamily="18" charset="0"/>
              </a:rPr>
              <a:t>6</a:t>
            </a:r>
            <a:r>
              <a:rPr lang="ru-RU" spc="-5" dirty="0" smtClean="0">
                <a:ea typeface="Times New Roman" panose="02020603050405020304" pitchFamily="18" charset="0"/>
              </a:rPr>
              <a:t> </a:t>
            </a:r>
            <a:r>
              <a:rPr lang="ru-RU" dirty="0">
                <a:ea typeface="Times New Roman" panose="02020603050405020304" pitchFamily="18" charset="0"/>
              </a:rPr>
              <a:t>шт.</a:t>
            </a:r>
          </a:p>
          <a:p>
            <a:pPr marL="0" marR="455295" lvl="0" indent="0">
              <a:buSzPts val="1600"/>
              <a:buNone/>
              <a:tabLst>
                <a:tab pos="394335" algn="l"/>
              </a:tabLst>
            </a:pPr>
            <a:r>
              <a:rPr lang="ru-RU" dirty="0" smtClean="0">
                <a:ea typeface="Times New Roman" panose="02020603050405020304" pitchFamily="18" charset="0"/>
              </a:rPr>
              <a:t>-Телескопическая</a:t>
            </a:r>
            <a:r>
              <a:rPr lang="ru-RU" spc="-25" dirty="0" smtClean="0">
                <a:ea typeface="Times New Roman" panose="02020603050405020304" pitchFamily="18" charset="0"/>
              </a:rPr>
              <a:t> </a:t>
            </a:r>
            <a:r>
              <a:rPr lang="ru-RU" dirty="0">
                <a:ea typeface="Times New Roman" panose="02020603050405020304" pitchFamily="18" charset="0"/>
              </a:rPr>
              <a:t>стойка</a:t>
            </a:r>
            <a:r>
              <a:rPr lang="ru-RU" spc="-10" dirty="0">
                <a:ea typeface="Times New Roman" panose="02020603050405020304" pitchFamily="18" charset="0"/>
              </a:rPr>
              <a:t> </a:t>
            </a:r>
            <a:r>
              <a:rPr lang="ru-RU" dirty="0">
                <a:ea typeface="Times New Roman" panose="02020603050405020304" pitchFamily="18" charset="0"/>
              </a:rPr>
              <a:t>с</a:t>
            </a:r>
            <a:r>
              <a:rPr lang="ru-RU" spc="-10" dirty="0">
                <a:ea typeface="Times New Roman" panose="02020603050405020304" pitchFamily="18" charset="0"/>
              </a:rPr>
              <a:t> </a:t>
            </a:r>
            <a:r>
              <a:rPr lang="ru-RU" dirty="0">
                <a:ea typeface="Times New Roman" panose="02020603050405020304" pitchFamily="18" charset="0"/>
              </a:rPr>
              <a:t>мишенями.</a:t>
            </a:r>
          </a:p>
          <a:p>
            <a:pPr marL="0" marR="455295" lvl="0" indent="0">
              <a:buSzPts val="1600"/>
              <a:buNone/>
              <a:tabLst>
                <a:tab pos="394335" algn="l"/>
              </a:tabLst>
            </a:pPr>
            <a:r>
              <a:rPr lang="ru-RU" dirty="0" smtClean="0">
                <a:ea typeface="Times New Roman" panose="02020603050405020304" pitchFamily="18" charset="0"/>
              </a:rPr>
              <a:t>-</a:t>
            </a:r>
            <a:r>
              <a:rPr lang="ru-RU" dirty="0" err="1" smtClean="0">
                <a:ea typeface="Times New Roman" panose="02020603050405020304" pitchFamily="18" charset="0"/>
              </a:rPr>
              <a:t>Цветозонированная</a:t>
            </a:r>
            <a:r>
              <a:rPr lang="ru-RU" spc="-30" dirty="0" smtClean="0">
                <a:ea typeface="Times New Roman" panose="02020603050405020304" pitchFamily="18" charset="0"/>
              </a:rPr>
              <a:t> </a:t>
            </a:r>
            <a:r>
              <a:rPr lang="ru-RU" dirty="0">
                <a:ea typeface="Times New Roman" panose="02020603050405020304" pitchFamily="18" charset="0"/>
              </a:rPr>
              <a:t>планка.</a:t>
            </a:r>
          </a:p>
          <a:p>
            <a:pPr lvl="0"/>
            <a:endParaRPr lang="ru-RU" dirty="0">
              <a:ea typeface="Times New Roman" panose="02020603050405020304" pitchFamily="18" charset="0"/>
            </a:endParaRPr>
          </a:p>
        </p:txBody>
      </p:sp>
      <p:pic>
        <p:nvPicPr>
          <p:cNvPr id="4" name="Picture 2" descr="https://sun9-3.userapi.com/impg/wTlUZRapWx1gtamMJYaiI0WIJyViw0RXTWyjVw/WJceN4nvPAA.jpg?size=679x535&amp;quality=96&amp;sign=7ebed2985bbbdc8969efc9fa8ec74a97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116633"/>
            <a:ext cx="792087" cy="792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5313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548680"/>
            <a:ext cx="7776864" cy="5976664"/>
          </a:xfrm>
          <a:prstGeom prst="rect">
            <a:avLst/>
          </a:prstGeom>
        </p:spPr>
      </p:pic>
      <p:pic>
        <p:nvPicPr>
          <p:cNvPr id="5" name="Picture 2" descr="https://sun9-3.userapi.com/impg/wTlUZRapWx1gtamMJYaiI0WIJyViw0RXTWyjVw/WJceN4nvPAA.jpg?size=679x535&amp;quality=96&amp;sign=7ebed2985bbbdc8969efc9fa8ec74a97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116633"/>
            <a:ext cx="792087" cy="792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9216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Цветные обручи и ковер </a:t>
            </a:r>
            <a:r>
              <a:rPr lang="ru-RU" dirty="0" err="1" smtClean="0"/>
              <a:t>нейропсихолога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3314" name="Picture 2" descr="C:\Users\Круглая\Desktop\ковер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700808"/>
            <a:ext cx="3384376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Круглая\Desktop\обручи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628800"/>
            <a:ext cx="3384376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sun9-3.userapi.com/impg/wTlUZRapWx1gtamMJYaiI0WIJyViw0RXTWyjVw/WJceN4nvPAA.jpg?size=679x535&amp;quality=96&amp;sign=7ebed2985bbbdc8969efc9fa8ec74a97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116633"/>
            <a:ext cx="792087" cy="792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8724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274638"/>
            <a:ext cx="7571184" cy="1143000"/>
          </a:xfrm>
        </p:spPr>
        <p:txBody>
          <a:bodyPr/>
          <a:lstStyle/>
          <a:p>
            <a:r>
              <a:rPr lang="ru-RU" dirty="0" smtClean="0"/>
              <a:t>Сенсорный парк «Босые ноги»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4338" name="Picture 2" descr="C:\Users\Круглая\Desktop\сенсорный парк бн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75" y="1196752"/>
            <a:ext cx="8096250" cy="539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sun9-3.userapi.com/impg/wTlUZRapWx1gtamMJYaiI0WIJyViw0RXTWyjVw/WJceN4nvPAA.jpg?size=679x535&amp;quality=96&amp;sign=7ebed2985bbbdc8969efc9fa8ec74a97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116633"/>
            <a:ext cx="792087" cy="792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3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18658"/>
          </a:xfrm>
        </p:spPr>
        <p:txBody>
          <a:bodyPr/>
          <a:lstStyle/>
          <a:p>
            <a:pPr algn="l"/>
            <a:r>
              <a:rPr lang="ru-RU" b="1" dirty="0" smtClean="0"/>
              <a:t>                   </a:t>
            </a:r>
            <a:r>
              <a:rPr lang="ru-RU" sz="3600" b="1" dirty="0" smtClean="0">
                <a:latin typeface="Arial" pitchFamily="34" charset="0"/>
                <a:cs typeface="Arial" pitchFamily="34" charset="0"/>
              </a:rPr>
              <a:t>Работа с родителями</a:t>
            </a:r>
            <a:r>
              <a:rPr lang="ru-RU" sz="3600" dirty="0" smtClean="0">
                <a:latin typeface="Arial" pitchFamily="34" charset="0"/>
                <a:cs typeface="Arial" pitchFamily="34" charset="0"/>
              </a:rPr>
              <a:t>:</a:t>
            </a:r>
            <a:br>
              <a:rPr lang="ru-RU" sz="3600" dirty="0" smtClean="0">
                <a:latin typeface="Arial" pitchFamily="34" charset="0"/>
                <a:cs typeface="Arial" pitchFamily="34" charset="0"/>
              </a:rPr>
            </a:br>
            <a:r>
              <a:rPr lang="ru-RU" sz="3600" dirty="0" smtClean="0">
                <a:latin typeface="Arial" pitchFamily="34" charset="0"/>
                <a:cs typeface="Arial" pitchFamily="34" charset="0"/>
              </a:rPr>
              <a:t>-проведение индивидуальных консультаций;</a:t>
            </a:r>
            <a:br>
              <a:rPr lang="ru-RU" sz="3600" dirty="0" smtClean="0">
                <a:latin typeface="Arial" pitchFamily="34" charset="0"/>
                <a:cs typeface="Arial" pitchFamily="34" charset="0"/>
              </a:rPr>
            </a:br>
            <a:r>
              <a:rPr lang="ru-RU" sz="3600" dirty="0" smtClean="0">
                <a:latin typeface="Arial" pitchFamily="34" charset="0"/>
                <a:cs typeface="Arial" pitchFamily="34" charset="0"/>
              </a:rPr>
              <a:t>-проведение семинаров-тренингов для родителей;</a:t>
            </a:r>
            <a:br>
              <a:rPr lang="ru-RU" sz="3600" dirty="0" smtClean="0">
                <a:latin typeface="Arial" pitchFamily="34" charset="0"/>
                <a:cs typeface="Arial" pitchFamily="34" charset="0"/>
              </a:rPr>
            </a:br>
            <a:r>
              <a:rPr lang="ru-RU" sz="3600" dirty="0" smtClean="0">
                <a:latin typeface="Arial" pitchFamily="34" charset="0"/>
                <a:cs typeface="Arial" pitchFamily="34" charset="0"/>
              </a:rPr>
              <a:t>-методическая поддержка родителей по вопросам использования нейроупражнений в домашних условиях.</a:t>
            </a:r>
            <a:br>
              <a:rPr lang="ru-RU" sz="3600" dirty="0" smtClean="0">
                <a:latin typeface="Arial" pitchFamily="34" charset="0"/>
                <a:cs typeface="Arial" pitchFamily="34" charset="0"/>
              </a:rPr>
            </a:br>
            <a:endParaRPr lang="ru-RU" sz="3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 descr="https://sun9-3.userapi.com/impg/wTlUZRapWx1gtamMJYaiI0WIJyViw0RXTWyjVw/WJceN4nvPAA.jpg?size=679x535&amp;quality=96&amp;sign=7ebed2985bbbdc8969efc9fa8ec74a97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1296144" cy="895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8730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830" y="332657"/>
            <a:ext cx="8530332" cy="6336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 descr="https://sun9-3.userapi.com/impg/wTlUZRapWx1gtamMJYaiI0WIJyViw0RXTWyjVw/WJceN4nvPAA.jpg?size=679x535&amp;quality=96&amp;sign=7ebed2985bbbdc8969efc9fa8ec74a97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5229200"/>
            <a:ext cx="1296144" cy="792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8437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488" y="692696"/>
            <a:ext cx="8214279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 descr="https://sun9-3.userapi.com/impg/wTlUZRapWx1gtamMJYaiI0WIJyViw0RXTWyjVw/WJceN4nvPAA.jpg?size=679x535&amp;quality=96&amp;sign=7ebed2985bbbdc8969efc9fa8ec74a97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3615" y="4365104"/>
            <a:ext cx="2114529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44971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Семинар для родителей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9" y="1676400"/>
            <a:ext cx="6984776" cy="4424362"/>
          </a:xfrm>
          <a:prstGeom prst="rect">
            <a:avLst/>
          </a:prstGeom>
        </p:spPr>
      </p:pic>
      <p:pic>
        <p:nvPicPr>
          <p:cNvPr id="4" name="Picture 2" descr="https://sun9-3.userapi.com/impg/wTlUZRapWx1gtamMJYaiI0WIJyViw0RXTWyjVw/WJceN4nvPAA.jpg?size=679x535&amp;quality=96&amp;sign=7ebed2985bbbdc8969efc9fa8ec74a97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188639"/>
            <a:ext cx="1152128" cy="1152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55031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Консультации для родителей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032" y="1556792"/>
            <a:ext cx="7275360" cy="45365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2" descr="https://sun9-3.userapi.com/impg/wTlUZRapWx1gtamMJYaiI0WIJyViw0RXTWyjVw/WJceN4nvPAA.jpg?size=679x535&amp;quality=96&amp;sign=7ebed2985bbbdc8969efc9fa8ec74a97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116631"/>
            <a:ext cx="1080121" cy="1080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-конечная звезда 5"/>
          <p:cNvSpPr/>
          <p:nvPr/>
        </p:nvSpPr>
        <p:spPr>
          <a:xfrm>
            <a:off x="3059832" y="2348880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5-конечная звезда 6"/>
          <p:cNvSpPr/>
          <p:nvPr/>
        </p:nvSpPr>
        <p:spPr>
          <a:xfrm>
            <a:off x="7215979" y="1434480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20326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9672" y="274638"/>
            <a:ext cx="7067128" cy="796908"/>
          </a:xfrm>
        </p:spPr>
        <p:txBody>
          <a:bodyPr>
            <a:noAutofit/>
          </a:bodyPr>
          <a:lstStyle/>
          <a:p>
            <a:pPr algn="just"/>
            <a:r>
              <a:rPr lang="ru-RU" sz="2000" b="1" dirty="0" smtClean="0">
                <a:latin typeface="Arial" pitchFamily="34" charset="0"/>
                <a:cs typeface="Arial" pitchFamily="34" charset="0"/>
              </a:rPr>
              <a:t>Целевая группа, на которую направлена педагогическая практика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: обучающиеся с ЗПР, родители обучающихся, педагоги школы.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71472" y="1714488"/>
            <a:ext cx="8229600" cy="4525963"/>
          </a:xfrm>
        </p:spPr>
        <p:txBody>
          <a:bodyPr>
            <a:normAutofit lnSpcReduction="10000"/>
          </a:bodyPr>
          <a:lstStyle/>
          <a:p>
            <a:pPr algn="just">
              <a:buNone/>
            </a:pPr>
            <a:endParaRPr lang="ru-RU" sz="2000" b="1" dirty="0" smtClean="0">
              <a:latin typeface="Arial" pitchFamily="34" charset="0"/>
              <a:cs typeface="Arial" pitchFamily="34" charset="0"/>
            </a:endParaRPr>
          </a:p>
          <a:p>
            <a:pPr algn="just">
              <a:buNone/>
            </a:pP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Идея </a:t>
            </a:r>
            <a:r>
              <a:rPr lang="ru-RU" sz="2000" b="1" dirty="0">
                <a:latin typeface="Arial" pitchFamily="34" charset="0"/>
                <a:cs typeface="Arial" pitchFamily="34" charset="0"/>
              </a:rPr>
              <a:t>педагогической практики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: поиск и внедрение новых технологий для наиболее продуктивной коррекционной работы учителя-дефектолога с детьми с 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ЗПР. С 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первого дня обучения ребенка в школе необходимо развивать у него способность самостоятельно учиться. Данная практика поможет ребенку в формировании психофизических функций и обогатит практический опыт  учебной деятельности  наряду с преодолением или ослаблением имеющегося у него нарушения сенсорной сферы. </a:t>
            </a:r>
          </a:p>
          <a:p>
            <a:pPr algn="just">
              <a:buNone/>
            </a:pPr>
            <a:endParaRPr lang="ru-RU" sz="2000" b="1" dirty="0" smtClean="0">
              <a:latin typeface="Arial" pitchFamily="34" charset="0"/>
              <a:cs typeface="Arial" pitchFamily="34" charset="0"/>
            </a:endParaRPr>
          </a:p>
          <a:p>
            <a:pPr algn="just">
              <a:buNone/>
            </a:pPr>
            <a:endParaRPr lang="ru-RU" sz="2000" b="1" dirty="0">
              <a:latin typeface="Arial" pitchFamily="34" charset="0"/>
              <a:cs typeface="Arial" pitchFamily="34" charset="0"/>
            </a:endParaRPr>
          </a:p>
          <a:p>
            <a:pPr algn="just">
              <a:buNone/>
            </a:pP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Цель </a:t>
            </a:r>
            <a:r>
              <a:rPr lang="ru-RU" sz="2000" b="1" dirty="0">
                <a:latin typeface="Arial" pitchFamily="34" charset="0"/>
                <a:cs typeface="Arial" pitchFamily="34" charset="0"/>
              </a:rPr>
              <a:t>педагогической практики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: 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нормализация  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уровня  развития сенсорной сферы ребенка с ЗПР с помощью 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нейроупражнений 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и нейроигр.</a:t>
            </a:r>
          </a:p>
          <a:p>
            <a:pPr algn="just">
              <a:buNone/>
            </a:pPr>
            <a:endParaRPr lang="ru-RU" sz="2000" b="1" dirty="0">
              <a:latin typeface="Arial" pitchFamily="34" charset="0"/>
              <a:cs typeface="Arial" pitchFamily="34" charset="0"/>
            </a:endParaRPr>
          </a:p>
          <a:p>
            <a:pPr algn="just">
              <a:buNone/>
            </a:pP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2" descr="C:\Users\Круглая\Desktop\совушк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332655"/>
            <a:ext cx="871265" cy="995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Семинары для учителей начальной школы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1484784"/>
            <a:ext cx="2846015" cy="35987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6096" y="1484785"/>
            <a:ext cx="3312368" cy="35987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2" descr="https://sun9-3.userapi.com/impg/wTlUZRapWx1gtamMJYaiI0WIJyViw0RXTWyjVw/WJceN4nvPAA.jpg?size=679x535&amp;quality=96&amp;sign=7ebed2985bbbdc8969efc9fa8ec74a97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1781" y="2132857"/>
            <a:ext cx="1954315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17401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274638"/>
            <a:ext cx="7499176" cy="1143000"/>
          </a:xfrm>
        </p:spPr>
        <p:txBody>
          <a:bodyPr/>
          <a:lstStyle/>
          <a:p>
            <a:r>
              <a:rPr lang="ru-RU" dirty="0" smtClean="0"/>
              <a:t>Транслирование педагогического опыта </a:t>
            </a:r>
            <a:endParaRPr lang="ru-RU" dirty="0"/>
          </a:p>
        </p:txBody>
      </p:sp>
      <p:pic>
        <p:nvPicPr>
          <p:cNvPr id="3" name="Picture 2" descr="https://sun9-3.userapi.com/impg/wTlUZRapWx1gtamMJYaiI0WIJyViw0RXTWyjVw/WJceN4nvPAA.jpg?size=679x535&amp;quality=96&amp;sign=7ebed2985bbbdc8969efc9fa8ec74a97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116633"/>
            <a:ext cx="792087" cy="792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5050" y="1340768"/>
            <a:ext cx="4533900" cy="5294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58906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Повышение квалификации</a:t>
            </a: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015716" y="-351420"/>
            <a:ext cx="5328592" cy="8712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 descr="https://sun9-3.userapi.com/impg/wTlUZRapWx1gtamMJYaiI0WIJyViw0RXTWyjVw/WJceN4nvPAA.jpg?size=679x535&amp;quality=96&amp;sign=7ebed2985bbbdc8969efc9fa8ec74a97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116633"/>
            <a:ext cx="792087" cy="792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944936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Повышение квалификации</a:t>
            </a:r>
            <a:endParaRPr lang="ru-RU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268760"/>
            <a:ext cx="8496944" cy="532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https://sun9-3.userapi.com/impg/wTlUZRapWx1gtamMJYaiI0WIJyViw0RXTWyjVw/WJceN4nvPAA.jpg?size=679x535&amp;quality=96&amp;sign=7ebed2985bbbdc8969efc9fa8ec74a97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116633"/>
            <a:ext cx="792087" cy="792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086174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Методическая литература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07504" y="1628800"/>
            <a:ext cx="885698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1.Визель Т.Г. Основы нейропсихологии: учебник для студентов вузов / Т. Г. </a:t>
            </a:r>
            <a:r>
              <a:rPr lang="ru-RU" dirty="0" err="1"/>
              <a:t>Визель</a:t>
            </a:r>
            <a:r>
              <a:rPr lang="ru-RU" dirty="0"/>
              <a:t>. — М.: АСТ </a:t>
            </a:r>
            <a:r>
              <a:rPr lang="ru-RU" dirty="0" err="1"/>
              <a:t>Астрель</a:t>
            </a:r>
            <a:r>
              <a:rPr lang="ru-RU" dirty="0"/>
              <a:t> </a:t>
            </a:r>
            <a:r>
              <a:rPr lang="ru-RU" dirty="0" err="1"/>
              <a:t>Транзиткнига</a:t>
            </a:r>
            <a:r>
              <a:rPr lang="ru-RU" dirty="0"/>
              <a:t>, 2017. — 264 с.</a:t>
            </a:r>
          </a:p>
          <a:p>
            <a:r>
              <a:rPr lang="ru-RU" dirty="0" smtClean="0"/>
              <a:t>2. </a:t>
            </a:r>
            <a:r>
              <a:rPr lang="ru-RU" dirty="0" err="1"/>
              <a:t>Деннисон</a:t>
            </a:r>
            <a:r>
              <a:rPr lang="ru-RU" dirty="0"/>
              <a:t> П.И. и </a:t>
            </a:r>
            <a:r>
              <a:rPr lang="ru-RU" dirty="0" err="1"/>
              <a:t>Деннисон</a:t>
            </a:r>
            <a:r>
              <a:rPr lang="ru-RU" dirty="0"/>
              <a:t> Г.И. Гимнастика Мозга. Книга для педагогов и </a:t>
            </a:r>
            <a:r>
              <a:rPr lang="ru-RU" dirty="0" err="1"/>
              <a:t>родителей.Москва</a:t>
            </a:r>
            <a:r>
              <a:rPr lang="ru-RU" dirty="0"/>
              <a:t>.: Сфера, 1997г.- 47с.</a:t>
            </a:r>
          </a:p>
          <a:p>
            <a:r>
              <a:rPr lang="ru-RU" dirty="0" smtClean="0"/>
              <a:t>3.Сиротюк </a:t>
            </a:r>
            <a:r>
              <a:rPr lang="ru-RU" dirty="0"/>
              <a:t>А.Л. Нейропсихологическое и психофизиологическое сопровождение обучения - Москва: Сфера, 2003г.- 282с.</a:t>
            </a:r>
          </a:p>
          <a:p>
            <a:r>
              <a:rPr lang="ru-RU" dirty="0" smtClean="0"/>
              <a:t>4. </a:t>
            </a:r>
            <a:r>
              <a:rPr lang="ru-RU" dirty="0"/>
              <a:t>Семенович А.В. Нейропсихологическая коррекция в детском возрасте. Метод замещающего онтогенеза: Учебное пособие. — М.: Генезис, 2007. — 474 с.</a:t>
            </a:r>
          </a:p>
          <a:p>
            <a:r>
              <a:rPr lang="ru-RU" dirty="0" smtClean="0"/>
              <a:t>5.Поддъякова </a:t>
            </a:r>
            <a:r>
              <a:rPr lang="ru-RU" dirty="0"/>
              <a:t>О.С., </a:t>
            </a:r>
            <a:r>
              <a:rPr lang="ru-RU" dirty="0" err="1"/>
              <a:t>Челышева</a:t>
            </a:r>
            <a:r>
              <a:rPr lang="ru-RU" dirty="0"/>
              <a:t> М.В Практикум по нейропсихологии. Учебное пособие.- Москва: МГМСУ, 2014.-61с.</a:t>
            </a:r>
          </a:p>
          <a:p>
            <a:r>
              <a:rPr lang="ru-RU" dirty="0" smtClean="0"/>
              <a:t>6.Цветков </a:t>
            </a:r>
            <a:r>
              <a:rPr lang="ru-RU" dirty="0"/>
              <a:t>А.В. </a:t>
            </a:r>
            <a:r>
              <a:rPr lang="ru-RU" dirty="0" err="1"/>
              <a:t>Нейропедагогика</a:t>
            </a:r>
            <a:r>
              <a:rPr lang="ru-RU" dirty="0"/>
              <a:t> для учителей: как обучать по законам работы мозга. –М.: Спорт и культура – 2000, 2017г.-128с.</a:t>
            </a:r>
          </a:p>
          <a:p>
            <a:r>
              <a:rPr lang="ru-RU" dirty="0" smtClean="0"/>
              <a:t>7.Цветкова </a:t>
            </a:r>
            <a:r>
              <a:rPr lang="ru-RU" dirty="0"/>
              <a:t>Л.С. Нейропсихология счета, письма и чтения: нарушение и восстановление. - М.: «</a:t>
            </a:r>
            <a:r>
              <a:rPr lang="ru-RU" dirty="0" err="1"/>
              <a:t>Юристъ</a:t>
            </a:r>
            <a:r>
              <a:rPr lang="ru-RU" dirty="0"/>
              <a:t>», 1997. – 256 с.</a:t>
            </a:r>
          </a:p>
          <a:p>
            <a:r>
              <a:rPr lang="ru-RU" dirty="0" smtClean="0"/>
              <a:t>8.Цветкова </a:t>
            </a:r>
            <a:r>
              <a:rPr lang="ru-RU" dirty="0"/>
              <a:t>Л.С., Цветков А.В. Нейропсихологическое консультирование в практике психолога образования.: Издательство «Спорт и Культура – 2000»; Москва; 2012г.-77с.</a:t>
            </a:r>
          </a:p>
        </p:txBody>
      </p:sp>
      <p:pic>
        <p:nvPicPr>
          <p:cNvPr id="4" name="Picture 2" descr="https://sun9-3.userapi.com/impg/wTlUZRapWx1gtamMJYaiI0WIJyViw0RXTWyjVw/WJceN4nvPAA.jpg?size=679x535&amp;quality=96&amp;sign=7ebed2985bbbdc8969efc9fa8ec74a97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116633"/>
            <a:ext cx="792087" cy="792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825471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Заголовок 1">
            <a:extLst>
              <a:ext uri="{FF2B5EF4-FFF2-40B4-BE49-F238E27FC236}">
                <a16:creationId xmlns="" xmlns:a16="http://schemas.microsoft.com/office/drawing/2014/main" id="{6E706D1A-0B4D-46A6-8A34-3608E30846B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75656" y="365125"/>
            <a:ext cx="7039694" cy="54359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altLang="ru-RU" sz="2000" b="1" dirty="0">
                <a:latin typeface="Arial" pitchFamily="34" charset="0"/>
                <a:cs typeface="Arial" pitchFamily="34" charset="0"/>
              </a:rPr>
              <a:t>Выводы </a:t>
            </a:r>
            <a:r>
              <a:rPr lang="ru-RU" altLang="ru-RU" sz="2000" b="1" dirty="0" smtClean="0">
                <a:latin typeface="Arial" pitchFamily="34" charset="0"/>
                <a:cs typeface="Arial" pitchFamily="34" charset="0"/>
              </a:rPr>
              <a:t> по результатам </a:t>
            </a:r>
            <a:r>
              <a:rPr lang="ru-RU" altLang="ru-RU" sz="2000" b="1" dirty="0" smtClean="0">
                <a:latin typeface="Arial" pitchFamily="34" charset="0"/>
                <a:cs typeface="Arial" pitchFamily="34" charset="0"/>
              </a:rPr>
              <a:t>реализации педагогической практики.</a:t>
            </a:r>
            <a:endParaRPr lang="ru-RU" altLang="ru-RU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459" name="Объект 2">
            <a:extLst>
              <a:ext uri="{FF2B5EF4-FFF2-40B4-BE49-F238E27FC236}">
                <a16:creationId xmlns="" xmlns:a16="http://schemas.microsoft.com/office/drawing/2014/main" id="{485A99A0-DF6C-485F-8C36-15B46093EDF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23528" y="908720"/>
            <a:ext cx="8120062" cy="5328592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sz="2000" dirty="0" smtClean="0">
                <a:latin typeface="Arial" pitchFamily="34" charset="0"/>
                <a:cs typeface="Arial" pitchFamily="34" charset="0"/>
              </a:rPr>
              <a:t>     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-</a:t>
            </a:r>
            <a:r>
              <a:rPr lang="ru-RU" sz="1800" dirty="0" smtClean="0">
                <a:latin typeface="Arial" pitchFamily="34" charset="0"/>
                <a:cs typeface="Arial" pitchFamily="34" charset="0"/>
              </a:rPr>
              <a:t>С 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помощью нейроупражнений и нейроигр развивается взаимодействие сенсорной сферы ребенка, тела и интеллекта. </a:t>
            </a:r>
            <a:endParaRPr lang="ru-RU" sz="1800" dirty="0" smtClean="0">
              <a:latin typeface="Arial" pitchFamily="34" charset="0"/>
              <a:cs typeface="Arial" pitchFamily="34" charset="0"/>
            </a:endParaRPr>
          </a:p>
          <a:p>
            <a:pPr algn="just">
              <a:buNone/>
            </a:pPr>
            <a:r>
              <a:rPr lang="ru-RU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800" dirty="0" smtClean="0">
                <a:latin typeface="Arial" pitchFamily="34" charset="0"/>
                <a:cs typeface="Arial" pitchFamily="34" charset="0"/>
              </a:rPr>
              <a:t>    -Нейроупражнения 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и нейроигры оказывают положительное влияния на развитие сенсорных процессов, развитие высших психических процессов, необходимых ребенку с ЗПР в школьном обучении: памяти, внимания, мышления, процессов восприятия, пространственных представлений и процессов саморегуляции. </a:t>
            </a:r>
            <a:endParaRPr lang="ru-RU" sz="1800" dirty="0" smtClean="0">
              <a:latin typeface="Arial" pitchFamily="34" charset="0"/>
              <a:cs typeface="Arial" pitchFamily="34" charset="0"/>
            </a:endParaRPr>
          </a:p>
          <a:p>
            <a:pPr algn="just">
              <a:buNone/>
            </a:pPr>
            <a:r>
              <a:rPr lang="ru-RU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800" dirty="0" smtClean="0">
                <a:latin typeface="Arial" pitchFamily="34" charset="0"/>
                <a:cs typeface="Arial" pitchFamily="34" charset="0"/>
              </a:rPr>
              <a:t>     -Во 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время регулярных занятий происходит стабилизация эмоционального фона. </a:t>
            </a:r>
            <a:endParaRPr lang="ru-RU" sz="1800" dirty="0" smtClean="0">
              <a:latin typeface="Arial" pitchFamily="34" charset="0"/>
              <a:cs typeface="Arial" pitchFamily="34" charset="0"/>
            </a:endParaRPr>
          </a:p>
          <a:p>
            <a:pPr algn="just">
              <a:buNone/>
            </a:pPr>
            <a:r>
              <a:rPr lang="ru-RU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800" dirty="0" smtClean="0">
                <a:latin typeface="Arial" pitchFamily="34" charset="0"/>
                <a:cs typeface="Arial" pitchFamily="34" charset="0"/>
              </a:rPr>
              <a:t>     -Данная 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практика способствует улучшению процесса запоминания учебной информации, улучшению восприятия учебной инструкции возникновению стойкого интереса у ребенка к образовательной деятельности, активной концентрации внимания, переключаемости с одной деятельности на другую, что способствует быстрому включению ребенка с ЗПР в образовательный процесс.</a:t>
            </a:r>
            <a:endParaRPr lang="ru-RU" altLang="ru-RU" sz="1800" dirty="0"/>
          </a:p>
        </p:txBody>
      </p:sp>
      <p:pic>
        <p:nvPicPr>
          <p:cNvPr id="4" name="Picture 2" descr="https://sun9-3.userapi.com/impg/wTlUZRapWx1gtamMJYaiI0WIJyViw0RXTWyjVw/WJceN4nvPAA.jpg?size=679x535&amp;quality=96&amp;sign=7ebed2985bbbdc8969efc9fa8ec74a97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116633"/>
            <a:ext cx="792087" cy="792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7704" y="274638"/>
            <a:ext cx="6779096" cy="654032"/>
          </a:xfrm>
        </p:spPr>
        <p:txBody>
          <a:bodyPr>
            <a:noAutofit/>
          </a:bodyPr>
          <a:lstStyle/>
          <a:p>
            <a:pPr algn="just"/>
            <a:r>
              <a:rPr lang="ru-RU" sz="2000" b="1" dirty="0" smtClean="0">
                <a:latin typeface="Arial" pitchFamily="34" charset="0"/>
                <a:cs typeface="Arial" pitchFamily="34" charset="0"/>
              </a:rPr>
              <a:t>Гипотеза 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педагогической практики основывается на особенностях развития обучающихся с ЗПР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: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785395"/>
          </a:xfrm>
        </p:spPr>
        <p:txBody>
          <a:bodyPr>
            <a:normAutofit fontScale="25000" lnSpcReduction="20000"/>
          </a:bodyPr>
          <a:lstStyle/>
          <a:p>
            <a:pPr algn="just">
              <a:buFontTx/>
              <a:buChar char="-"/>
            </a:pPr>
            <a:r>
              <a:rPr lang="ru-RU" sz="8000" dirty="0">
                <a:latin typeface="Arial" pitchFamily="34" charset="0"/>
                <a:cs typeface="Arial" pitchFamily="34" charset="0"/>
              </a:rPr>
              <a:t>наблюдаются выраженные нарушения </a:t>
            </a:r>
            <a:r>
              <a:rPr lang="ru-RU" sz="8000" dirty="0" smtClean="0">
                <a:latin typeface="Arial" pitchFamily="34" charset="0"/>
                <a:cs typeface="Arial" pitchFamily="34" charset="0"/>
              </a:rPr>
              <a:t>сенсорной и сенсомоторной сферы ребенка. </a:t>
            </a:r>
            <a:r>
              <a:rPr lang="ru-RU" sz="8000" dirty="0">
                <a:latin typeface="Arial" pitchFamily="34" charset="0"/>
                <a:cs typeface="Arial" pitchFamily="34" charset="0"/>
              </a:rPr>
              <a:t>Известными учеными доказано, что </a:t>
            </a:r>
            <a:r>
              <a:rPr lang="ru-RU" sz="8000" dirty="0" smtClean="0">
                <a:latin typeface="Arial" pitchFamily="34" charset="0"/>
                <a:cs typeface="Arial" pitchFamily="34" charset="0"/>
              </a:rPr>
              <a:t>данные нарушения возникают </a:t>
            </a:r>
            <a:r>
              <a:rPr lang="ru-RU" sz="8000" dirty="0">
                <a:latin typeface="Arial" pitchFamily="34" charset="0"/>
                <a:cs typeface="Arial" pitchFamily="34" charset="0"/>
              </a:rPr>
              <a:t>вследствие особенностей развития головного мозга детей.</a:t>
            </a:r>
            <a:endParaRPr lang="ru-RU" sz="8000" dirty="0" smtClean="0">
              <a:latin typeface="Arial" pitchFamily="34" charset="0"/>
              <a:cs typeface="Arial" pitchFamily="34" charset="0"/>
            </a:endParaRPr>
          </a:p>
          <a:p>
            <a:pPr algn="just">
              <a:buFontTx/>
              <a:buChar char="-"/>
            </a:pPr>
            <a:endParaRPr lang="ru-RU" sz="8000" dirty="0">
              <a:latin typeface="Arial" pitchFamily="34" charset="0"/>
              <a:cs typeface="Arial" pitchFamily="34" charset="0"/>
            </a:endParaRPr>
          </a:p>
          <a:p>
            <a:pPr marL="0" indent="0" algn="just">
              <a:buNone/>
            </a:pPr>
            <a:r>
              <a:rPr lang="ru-RU" sz="8000" dirty="0" smtClean="0">
                <a:latin typeface="Arial" pitchFamily="34" charset="0"/>
                <a:cs typeface="Arial" pitchFamily="34" charset="0"/>
              </a:rPr>
              <a:t>    Данная </a:t>
            </a:r>
            <a:r>
              <a:rPr lang="ru-RU" sz="8000" dirty="0" smtClean="0">
                <a:latin typeface="Arial" pitchFamily="34" charset="0"/>
                <a:cs typeface="Arial" pitchFamily="34" charset="0"/>
              </a:rPr>
              <a:t>особенность может проявляться в:</a:t>
            </a:r>
          </a:p>
          <a:p>
            <a:pPr algn="just"/>
            <a:r>
              <a:rPr lang="ru-RU" sz="8000" dirty="0">
                <a:latin typeface="Arial" pitchFamily="34" charset="0"/>
                <a:cs typeface="Arial" pitchFamily="34" charset="0"/>
              </a:rPr>
              <a:t>н</a:t>
            </a:r>
            <a:r>
              <a:rPr lang="ru-RU" sz="8000" dirty="0" smtClean="0">
                <a:latin typeface="Arial" pitchFamily="34" charset="0"/>
                <a:cs typeface="Arial" pitchFamily="34" charset="0"/>
              </a:rPr>
              <a:t>арушении </a:t>
            </a:r>
            <a:r>
              <a:rPr lang="ru-RU" sz="8000" dirty="0" smtClean="0">
                <a:latin typeface="Arial" pitchFamily="34" charset="0"/>
                <a:cs typeface="Arial" pitchFamily="34" charset="0"/>
              </a:rPr>
              <a:t>познавательных процессов;</a:t>
            </a:r>
            <a:endParaRPr lang="ru-RU" sz="8000" dirty="0" smtClean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sz="8000" dirty="0" smtClean="0">
                <a:latin typeface="Arial" pitchFamily="34" charset="0"/>
                <a:cs typeface="Arial" pitchFamily="34" charset="0"/>
              </a:rPr>
              <a:t>Нарушении высших психических функций;</a:t>
            </a:r>
            <a:endParaRPr lang="ru-RU" sz="8000" dirty="0" smtClean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sz="8000" dirty="0" smtClean="0">
                <a:latin typeface="Arial" pitchFamily="34" charset="0"/>
                <a:cs typeface="Arial" pitchFamily="34" charset="0"/>
              </a:rPr>
              <a:t>Речевые нарушения;</a:t>
            </a:r>
            <a:endParaRPr lang="ru-RU" sz="8000" dirty="0" smtClean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sz="8000" dirty="0" smtClean="0">
                <a:latin typeface="Arial" pitchFamily="34" charset="0"/>
                <a:cs typeface="Arial" pitchFamily="34" charset="0"/>
              </a:rPr>
              <a:t>Трудности с усвоением учебного материала;</a:t>
            </a:r>
          </a:p>
          <a:p>
            <a:pPr algn="just"/>
            <a:r>
              <a:rPr lang="ru-RU" sz="8000" dirty="0" smtClean="0">
                <a:latin typeface="Arial" pitchFamily="34" charset="0"/>
                <a:cs typeface="Arial" pitchFamily="34" charset="0"/>
              </a:rPr>
              <a:t>Нарушения со стороны работы полушариев головного мозга.</a:t>
            </a:r>
            <a:endParaRPr lang="ru-RU" sz="8000" dirty="0" smtClean="0">
              <a:latin typeface="Arial" pitchFamily="34" charset="0"/>
              <a:cs typeface="Arial" pitchFamily="34" charset="0"/>
            </a:endParaRPr>
          </a:p>
          <a:p>
            <a:pPr algn="just"/>
            <a:endParaRPr lang="ru-RU" sz="8000" dirty="0" smtClean="0">
              <a:latin typeface="Arial" pitchFamily="34" charset="0"/>
              <a:cs typeface="Arial" pitchFamily="34" charset="0"/>
            </a:endParaRPr>
          </a:p>
          <a:p>
            <a:endParaRPr lang="ru-RU" sz="8000" dirty="0" smtClean="0">
              <a:latin typeface="Arial" pitchFamily="34" charset="0"/>
              <a:cs typeface="Arial" pitchFamily="34" charset="0"/>
            </a:endParaRPr>
          </a:p>
          <a:p>
            <a:endParaRPr lang="ru-RU" sz="8000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ru-RU" sz="8000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>
              <a:buNone/>
            </a:pPr>
            <a:r>
              <a:rPr lang="ru-RU" sz="2000" dirty="0" smtClean="0">
                <a:latin typeface="Arial" pitchFamily="34" charset="0"/>
                <a:cs typeface="Arial" pitchFamily="34" charset="0"/>
              </a:rPr>
              <a:t> 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2" descr="C:\Users\Круглая\Desktop\совушк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332655"/>
            <a:ext cx="871265" cy="995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Круглая\Desktop\совушк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485055"/>
            <a:ext cx="871265" cy="995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619672" y="589152"/>
            <a:ext cx="7238608" cy="3004669"/>
          </a:xfrm>
          <a:prstGeom prst="rect">
            <a:avLst/>
          </a:prstGeom>
        </p:spPr>
        <p:txBody>
          <a:bodyPr vert="horz" wrap="square" lIns="0" tIns="49530" rIns="0" bIns="0" rtlCol="0">
            <a:spAutoFit/>
          </a:bodyPr>
          <a:lstStyle/>
          <a:p>
            <a:pPr marL="12700" marR="5080" algn="just">
              <a:tabLst>
                <a:tab pos="323215" algn="l"/>
              </a:tabLst>
            </a:pPr>
            <a:r>
              <a:rPr lang="ru-RU" sz="2200" b="1" spc="-15" dirty="0" smtClean="0">
                <a:latin typeface="Arial" pitchFamily="34" charset="0"/>
                <a:cs typeface="Arial" pitchFamily="34" charset="0"/>
              </a:rPr>
              <a:t>Задачи </a:t>
            </a:r>
            <a:r>
              <a:rPr lang="ru-RU" sz="2200" b="1" spc="-15" dirty="0" smtClean="0">
                <a:latin typeface="Arial" pitchFamily="34" charset="0"/>
                <a:cs typeface="Arial" pitchFamily="34" charset="0"/>
              </a:rPr>
              <a:t>педагогической практики:</a:t>
            </a:r>
            <a:endParaRPr lang="ru-RU" sz="2200" b="1" spc="-15" dirty="0" smtClean="0">
              <a:latin typeface="Arial" pitchFamily="34" charset="0"/>
              <a:cs typeface="Arial" pitchFamily="34" charset="0"/>
            </a:endParaRPr>
          </a:p>
          <a:p>
            <a:pPr marL="469900" marR="83185" indent="-457200">
              <a:lnSpc>
                <a:spcPts val="2380"/>
              </a:lnSpc>
              <a:spcBef>
                <a:spcPts val="165"/>
              </a:spcBef>
              <a:buAutoNum type="arabicPeriod"/>
              <a:tabLst>
                <a:tab pos="323215" algn="l"/>
              </a:tabLst>
            </a:pPr>
            <a:r>
              <a:rPr lang="ru-RU" sz="2200" dirty="0" smtClean="0">
                <a:latin typeface="Microsoft Sans Serif"/>
                <a:cs typeface="Microsoft Sans Serif"/>
              </a:rPr>
              <a:t>Развитие </a:t>
            </a:r>
            <a:r>
              <a:rPr lang="ru-RU" sz="2200" dirty="0">
                <a:latin typeface="Microsoft Sans Serif"/>
                <a:cs typeface="Microsoft Sans Serif"/>
              </a:rPr>
              <a:t>и коррекция сенсорного восприятия и сенсорных </a:t>
            </a:r>
            <a:r>
              <a:rPr lang="ru-RU" sz="2200" dirty="0" smtClean="0">
                <a:latin typeface="Microsoft Sans Serif"/>
                <a:cs typeface="Microsoft Sans Serif"/>
              </a:rPr>
              <a:t>эталонов.</a:t>
            </a:r>
          </a:p>
          <a:p>
            <a:pPr marL="469900" marR="83185" indent="-457200">
              <a:lnSpc>
                <a:spcPts val="2380"/>
              </a:lnSpc>
              <a:spcBef>
                <a:spcPts val="165"/>
              </a:spcBef>
              <a:buAutoNum type="arabicPeriod"/>
              <a:tabLst>
                <a:tab pos="323215" algn="l"/>
              </a:tabLst>
            </a:pPr>
            <a:r>
              <a:rPr lang="ru-RU" sz="2200" dirty="0" smtClean="0">
                <a:latin typeface="Microsoft Sans Serif"/>
                <a:cs typeface="Microsoft Sans Serif"/>
              </a:rPr>
              <a:t>Развитие </a:t>
            </a:r>
            <a:r>
              <a:rPr lang="ru-RU" sz="2200" dirty="0">
                <a:latin typeface="Microsoft Sans Serif"/>
                <a:cs typeface="Microsoft Sans Serif"/>
              </a:rPr>
              <a:t>кинестетических основ </a:t>
            </a:r>
            <a:r>
              <a:rPr lang="ru-RU" sz="2200" dirty="0" smtClean="0">
                <a:latin typeface="Microsoft Sans Serif"/>
                <a:cs typeface="Microsoft Sans Serif"/>
              </a:rPr>
              <a:t>движения.</a:t>
            </a:r>
          </a:p>
          <a:p>
            <a:pPr marL="469900" marR="83185" indent="-457200">
              <a:lnSpc>
                <a:spcPts val="2380"/>
              </a:lnSpc>
              <a:spcBef>
                <a:spcPts val="165"/>
              </a:spcBef>
              <a:buAutoNum type="arabicPeriod"/>
              <a:tabLst>
                <a:tab pos="323215" algn="l"/>
              </a:tabLst>
            </a:pPr>
            <a:r>
              <a:rPr lang="ru-RU" sz="2200" dirty="0" smtClean="0">
                <a:latin typeface="Microsoft Sans Serif"/>
                <a:cs typeface="Microsoft Sans Serif"/>
              </a:rPr>
              <a:t>Развитие </a:t>
            </a:r>
            <a:r>
              <a:rPr lang="ru-RU" sz="2200" dirty="0">
                <a:latin typeface="Microsoft Sans Serif"/>
                <a:cs typeface="Microsoft Sans Serif"/>
              </a:rPr>
              <a:t>и коррекция графо-моторных </a:t>
            </a:r>
            <a:r>
              <a:rPr lang="ru-RU" sz="2200" dirty="0" smtClean="0">
                <a:latin typeface="Microsoft Sans Serif"/>
                <a:cs typeface="Microsoft Sans Serif"/>
              </a:rPr>
              <a:t>функций.</a:t>
            </a:r>
          </a:p>
          <a:p>
            <a:pPr marL="469900" marR="83185" indent="-457200">
              <a:lnSpc>
                <a:spcPts val="2380"/>
              </a:lnSpc>
              <a:spcBef>
                <a:spcPts val="165"/>
              </a:spcBef>
              <a:buAutoNum type="arabicPeriod"/>
              <a:tabLst>
                <a:tab pos="323215" algn="l"/>
              </a:tabLst>
            </a:pPr>
            <a:r>
              <a:rPr lang="ru-RU" sz="2200" dirty="0">
                <a:latin typeface="Microsoft Sans Serif"/>
                <a:cs typeface="Microsoft Sans Serif"/>
              </a:rPr>
              <a:t> </a:t>
            </a:r>
            <a:r>
              <a:rPr lang="ru-RU" sz="2200" dirty="0" smtClean="0">
                <a:latin typeface="Microsoft Sans Serif"/>
                <a:cs typeface="Microsoft Sans Serif"/>
              </a:rPr>
              <a:t>Развитие </a:t>
            </a:r>
            <a:r>
              <a:rPr lang="ru-RU" sz="2200" dirty="0">
                <a:latin typeface="Microsoft Sans Serif"/>
                <a:cs typeface="Microsoft Sans Serif"/>
              </a:rPr>
              <a:t>межанализаторных </a:t>
            </a:r>
            <a:r>
              <a:rPr lang="ru-RU" sz="2200" dirty="0" smtClean="0">
                <a:latin typeface="Microsoft Sans Serif"/>
                <a:cs typeface="Microsoft Sans Serif"/>
              </a:rPr>
              <a:t>систем.</a:t>
            </a:r>
          </a:p>
          <a:p>
            <a:pPr marL="469900" marR="83185" indent="-457200">
              <a:lnSpc>
                <a:spcPts val="2380"/>
              </a:lnSpc>
              <a:spcBef>
                <a:spcPts val="165"/>
              </a:spcBef>
              <a:buAutoNum type="arabicPeriod"/>
              <a:tabLst>
                <a:tab pos="323215" algn="l"/>
              </a:tabLst>
            </a:pPr>
            <a:r>
              <a:rPr lang="ru-RU" sz="2200" dirty="0">
                <a:latin typeface="Microsoft Sans Serif"/>
                <a:cs typeface="Microsoft Sans Serif"/>
              </a:rPr>
              <a:t> </a:t>
            </a:r>
            <a:r>
              <a:rPr lang="ru-RU" sz="2200" dirty="0" smtClean="0">
                <a:latin typeface="Microsoft Sans Serif"/>
                <a:cs typeface="Microsoft Sans Serif"/>
              </a:rPr>
              <a:t>Развитие </a:t>
            </a:r>
            <a:r>
              <a:rPr lang="ru-RU" sz="2200" dirty="0">
                <a:latin typeface="Microsoft Sans Serif"/>
                <a:cs typeface="Microsoft Sans Serif"/>
              </a:rPr>
              <a:t>мелких мышц руки и конструктивного </a:t>
            </a:r>
            <a:r>
              <a:rPr lang="ru-RU" sz="2200" dirty="0" err="1" smtClean="0">
                <a:latin typeface="Microsoft Sans Serif"/>
                <a:cs typeface="Microsoft Sans Serif"/>
              </a:rPr>
              <a:t>праксиса</a:t>
            </a:r>
            <a:r>
              <a:rPr lang="ru-RU" sz="2200" dirty="0" smtClean="0">
                <a:latin typeface="Microsoft Sans Serif"/>
                <a:cs typeface="Microsoft Sans Serif"/>
              </a:rPr>
              <a:t>.</a:t>
            </a:r>
          </a:p>
          <a:p>
            <a:pPr marL="469900" marR="83185" indent="-457200">
              <a:lnSpc>
                <a:spcPts val="2380"/>
              </a:lnSpc>
              <a:spcBef>
                <a:spcPts val="165"/>
              </a:spcBef>
              <a:buAutoNum type="arabicPeriod"/>
              <a:tabLst>
                <a:tab pos="323215" algn="l"/>
              </a:tabLst>
            </a:pPr>
            <a:r>
              <a:rPr lang="ru-RU" sz="2200" dirty="0">
                <a:latin typeface="Microsoft Sans Serif"/>
                <a:cs typeface="Microsoft Sans Serif"/>
              </a:rPr>
              <a:t> </a:t>
            </a:r>
            <a:r>
              <a:rPr lang="ru-RU" sz="2200" dirty="0" smtClean="0">
                <a:latin typeface="Microsoft Sans Serif"/>
                <a:cs typeface="Microsoft Sans Serif"/>
              </a:rPr>
              <a:t>Развитие </a:t>
            </a:r>
            <a:r>
              <a:rPr lang="ru-RU" sz="2200" dirty="0">
                <a:latin typeface="Microsoft Sans Serif"/>
                <a:cs typeface="Microsoft Sans Serif"/>
              </a:rPr>
              <a:t>перцептивных </a:t>
            </a:r>
            <a:r>
              <a:rPr lang="ru-RU" sz="2200" dirty="0" smtClean="0">
                <a:latin typeface="Microsoft Sans Serif"/>
                <a:cs typeface="Microsoft Sans Serif"/>
              </a:rPr>
              <a:t>возможностей. </a:t>
            </a:r>
            <a:endParaRPr sz="2200" dirty="0">
              <a:latin typeface="Microsoft Sans Serif"/>
              <a:cs typeface="Microsoft Sans Serif"/>
            </a:endParaRPr>
          </a:p>
        </p:txBody>
      </p:sp>
      <p:pic>
        <p:nvPicPr>
          <p:cNvPr id="4" name="Picture 2" descr="C:\Users\Круглая\Desktop\совушк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332655"/>
            <a:ext cx="871265" cy="995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8580662D-9A55-4B19-BBB2-018969DF37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75656" y="476672"/>
            <a:ext cx="7282830" cy="5457825"/>
          </a:xfrm>
        </p:spPr>
        <p:txBody>
          <a:bodyPr rtlCol="0">
            <a:normAutofit fontScale="92500" lnSpcReduction="10000"/>
          </a:bodyPr>
          <a:lstStyle/>
          <a:p>
            <a:pPr marL="0" indent="0" algn="just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2200" b="1" kern="50" dirty="0">
                <a:latin typeface="Arial" pitchFamily="34" charset="0"/>
                <a:ea typeface="Andale Sans UI"/>
                <a:cs typeface="Arial" pitchFamily="34" charset="0"/>
              </a:rPr>
              <a:t>Теоретическая </a:t>
            </a:r>
            <a:r>
              <a:rPr lang="ru-RU" sz="2200" b="1" kern="50" dirty="0" smtClean="0">
                <a:latin typeface="Arial" pitchFamily="34" charset="0"/>
                <a:ea typeface="Andale Sans UI"/>
                <a:cs typeface="Arial" pitchFamily="34" charset="0"/>
              </a:rPr>
              <a:t>значимость </a:t>
            </a:r>
            <a:r>
              <a:rPr lang="ru-RU" sz="2200" b="1" kern="50" dirty="0" smtClean="0">
                <a:latin typeface="Arial" pitchFamily="34" charset="0"/>
                <a:ea typeface="Andale Sans UI"/>
                <a:cs typeface="Arial" pitchFamily="34" charset="0"/>
              </a:rPr>
              <a:t>практики</a:t>
            </a:r>
            <a:r>
              <a:rPr lang="ru-RU" sz="2200" kern="50" dirty="0" smtClean="0">
                <a:latin typeface="Arial" pitchFamily="34" charset="0"/>
                <a:ea typeface="Andale Sans UI"/>
                <a:cs typeface="Arial" pitchFamily="34" charset="0"/>
              </a:rPr>
              <a:t>:</a:t>
            </a:r>
            <a:endParaRPr lang="ru-RU" sz="2200" kern="50" dirty="0">
              <a:latin typeface="Arial" pitchFamily="34" charset="0"/>
              <a:ea typeface="Andale Sans UI"/>
              <a:cs typeface="Arial" pitchFamily="34" charset="0"/>
            </a:endParaRPr>
          </a:p>
          <a:p>
            <a:pPr marL="0" indent="0" algn="just" eaLnBrk="1" fontAlgn="auto" hangingPunct="1">
              <a:spcAft>
                <a:spcPts val="0"/>
              </a:spcAft>
              <a:buNone/>
              <a:defRPr/>
            </a:pPr>
            <a:r>
              <a:rPr lang="ru-RU" sz="2200" kern="50" dirty="0" smtClean="0">
                <a:latin typeface="Arial" pitchFamily="34" charset="0"/>
                <a:ea typeface="Andale Sans UI"/>
                <a:cs typeface="Arial" pitchFamily="34" charset="0"/>
              </a:rPr>
              <a:t>-выявлены качественные </a:t>
            </a:r>
            <a:r>
              <a:rPr lang="ru-RU" sz="2200" kern="50" dirty="0" smtClean="0">
                <a:latin typeface="Arial" pitchFamily="34" charset="0"/>
                <a:ea typeface="Andale Sans UI"/>
                <a:cs typeface="Arial" pitchFamily="34" charset="0"/>
              </a:rPr>
              <a:t>характеристики, отражающие уровень сформированности </a:t>
            </a:r>
            <a:r>
              <a:rPr lang="ru-RU" sz="2200" kern="50" dirty="0" smtClean="0">
                <a:latin typeface="Arial" pitchFamily="34" charset="0"/>
                <a:ea typeface="Andale Sans UI"/>
                <a:cs typeface="Arial" pitchFamily="34" charset="0"/>
              </a:rPr>
              <a:t>сенсорного развития  </a:t>
            </a:r>
            <a:r>
              <a:rPr lang="ru-RU" sz="2200" kern="50" dirty="0" smtClean="0">
                <a:latin typeface="Arial" pitchFamily="34" charset="0"/>
                <a:ea typeface="Andale Sans UI"/>
                <a:cs typeface="Arial" pitchFamily="34" charset="0"/>
              </a:rPr>
              <a:t>обучающихся с </a:t>
            </a:r>
            <a:r>
              <a:rPr lang="ru-RU" sz="2200" kern="50" dirty="0" smtClean="0">
                <a:latin typeface="Arial" pitchFamily="34" charset="0"/>
                <a:ea typeface="Andale Sans UI"/>
                <a:cs typeface="Arial" pitchFamily="34" charset="0"/>
              </a:rPr>
              <a:t>ЗПР;</a:t>
            </a:r>
            <a:endParaRPr lang="ru-RU" sz="2200" kern="50" dirty="0">
              <a:latin typeface="Arial" pitchFamily="34" charset="0"/>
              <a:ea typeface="Andale Sans UI"/>
              <a:cs typeface="Arial" pitchFamily="34" charset="0"/>
            </a:endParaRPr>
          </a:p>
          <a:p>
            <a:pPr marL="0" indent="0" algn="just" eaLnBrk="1" fontAlgn="auto" hangingPunct="1">
              <a:spcAft>
                <a:spcPts val="0"/>
              </a:spcAft>
              <a:buNone/>
              <a:defRPr/>
            </a:pPr>
            <a:r>
              <a:rPr lang="ru-RU" sz="2200" kern="50" dirty="0" smtClean="0">
                <a:latin typeface="Arial" pitchFamily="34" charset="0"/>
                <a:ea typeface="Andale Sans UI"/>
                <a:cs typeface="Arial" pitchFamily="34" charset="0"/>
              </a:rPr>
              <a:t>-уточнены </a:t>
            </a:r>
            <a:r>
              <a:rPr lang="ru-RU" sz="2200" kern="50" dirty="0" smtClean="0">
                <a:latin typeface="Arial" pitchFamily="34" charset="0"/>
                <a:ea typeface="Andale Sans UI"/>
                <a:cs typeface="Arial" pitchFamily="34" charset="0"/>
              </a:rPr>
              <a:t>умения, которые в совокупности определяют общее </a:t>
            </a:r>
            <a:r>
              <a:rPr lang="ru-RU" sz="2200" kern="50" dirty="0" smtClean="0">
                <a:latin typeface="Arial" pitchFamily="34" charset="0"/>
                <a:ea typeface="Andale Sans UI"/>
                <a:cs typeface="Arial" pitchFamily="34" charset="0"/>
              </a:rPr>
              <a:t>сенсорной интеграции </a:t>
            </a:r>
            <a:r>
              <a:rPr lang="ru-RU" sz="2200" kern="50" dirty="0" smtClean="0">
                <a:latin typeface="Arial" pitchFamily="34" charset="0"/>
                <a:ea typeface="Andale Sans UI"/>
                <a:cs typeface="Arial" pitchFamily="34" charset="0"/>
              </a:rPr>
              <a:t>обучающихся с </a:t>
            </a:r>
            <a:r>
              <a:rPr lang="ru-RU" sz="2200" kern="50" dirty="0" smtClean="0">
                <a:latin typeface="Arial" pitchFamily="34" charset="0"/>
                <a:ea typeface="Andale Sans UI"/>
                <a:cs typeface="Arial" pitchFamily="34" charset="0"/>
              </a:rPr>
              <a:t>ЗПР.</a:t>
            </a:r>
            <a:endParaRPr lang="ru-RU" sz="2200" kern="50" dirty="0">
              <a:latin typeface="Arial" pitchFamily="34" charset="0"/>
              <a:ea typeface="Andale Sans UI"/>
              <a:cs typeface="Arial" pitchFamily="34" charset="0"/>
            </a:endParaRPr>
          </a:p>
          <a:p>
            <a:pPr marL="0" indent="0" algn="just" eaLnBrk="1" fontAlgn="auto" hangingPunct="1">
              <a:spcAft>
                <a:spcPts val="0"/>
              </a:spcAft>
              <a:buNone/>
              <a:defRPr/>
            </a:pPr>
            <a:r>
              <a:rPr lang="ru-RU" sz="2200" kern="50" dirty="0">
                <a:latin typeface="Arial" pitchFamily="34" charset="0"/>
                <a:ea typeface="Andale Sans UI"/>
                <a:cs typeface="Arial" pitchFamily="34" charset="0"/>
              </a:rPr>
              <a:t> </a:t>
            </a:r>
          </a:p>
          <a:p>
            <a:pPr marL="0" indent="0" algn="just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2200" b="1" dirty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Практическая </a:t>
            </a:r>
            <a:r>
              <a:rPr lang="ru-RU" sz="2200" b="1" dirty="0" smtClean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значимость </a:t>
            </a:r>
            <a:r>
              <a:rPr lang="ru-RU" sz="2200" b="1" dirty="0" smtClean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педагогической практики</a:t>
            </a:r>
            <a:r>
              <a:rPr lang="ru-RU" sz="2200" dirty="0" smtClean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:</a:t>
            </a:r>
            <a:endParaRPr lang="ru-RU" sz="2200" dirty="0"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  <a:p>
            <a:pPr marL="0" indent="0" algn="just">
              <a:buNone/>
              <a:defRPr/>
            </a:pPr>
            <a:r>
              <a:rPr lang="ru-RU" sz="2200" dirty="0" smtClean="0">
                <a:latin typeface="Arial" pitchFamily="34" charset="0"/>
                <a:cs typeface="Arial" pitchFamily="34" charset="0"/>
              </a:rPr>
              <a:t>с </a:t>
            </a:r>
            <a:r>
              <a:rPr lang="ru-RU" sz="2200" dirty="0">
                <a:latin typeface="Arial" pitchFamily="34" charset="0"/>
                <a:cs typeface="Arial" pitchFamily="34" charset="0"/>
              </a:rPr>
              <a:t>помощью нейроупражнений и нейроигр развивается взаимодействие сенсорной сферы ребенка, тела и интеллекта. </a:t>
            </a:r>
            <a:r>
              <a:rPr lang="ru-RU" sz="2200" dirty="0" smtClean="0">
                <a:latin typeface="Arial" pitchFamily="34" charset="0"/>
                <a:cs typeface="Arial" pitchFamily="34" charset="0"/>
              </a:rPr>
              <a:t>Данная </a:t>
            </a:r>
            <a:r>
              <a:rPr lang="ru-RU" sz="2200" dirty="0">
                <a:latin typeface="Arial" pitchFamily="34" charset="0"/>
                <a:cs typeface="Arial" pitchFamily="34" charset="0"/>
              </a:rPr>
              <a:t>практика способствует улучшению процесса запоминания учебной информации, улучшению восприятия учебной инструкции возникновению стойкого интереса у ребенка к образовательной деятельности, активной концентрации внимания, переключаемости с одной деятельности на другую, что способствует быстрому включению ребенка с ЗПР в образовательный процесс. </a:t>
            </a:r>
            <a:endParaRPr lang="ru-RU" sz="2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2" descr="C:\Users\Круглая\Desktop\совушк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332655"/>
            <a:ext cx="871265" cy="995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Объект 2">
            <a:extLst>
              <a:ext uri="{FF2B5EF4-FFF2-40B4-BE49-F238E27FC236}">
                <a16:creationId xmlns="" xmlns:a16="http://schemas.microsoft.com/office/drawing/2014/main" id="{B228D4C9-98F2-49E0-B881-BC936F6422C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555776" y="764704"/>
            <a:ext cx="5925344" cy="4929188"/>
          </a:xfrm>
        </p:spPr>
        <p:txBody>
          <a:bodyPr/>
          <a:lstStyle/>
          <a:p>
            <a:pPr marL="0" indent="0" algn="just" eaLnBrk="1" hangingPunct="1">
              <a:buNone/>
            </a:pPr>
            <a:r>
              <a:rPr lang="ru-RU" altLang="ru-RU" sz="2000" b="1" dirty="0">
                <a:latin typeface="Arial" pitchFamily="34" charset="0"/>
                <a:cs typeface="Arial" pitchFamily="34" charset="0"/>
              </a:rPr>
              <a:t>База </a:t>
            </a:r>
            <a:r>
              <a:rPr lang="ru-RU" altLang="ru-RU" sz="2000" b="1" dirty="0" smtClean="0">
                <a:latin typeface="Arial" pitchFamily="34" charset="0"/>
                <a:cs typeface="Arial" pitchFamily="34" charset="0"/>
              </a:rPr>
              <a:t>реализации практики: </a:t>
            </a:r>
            <a:r>
              <a:rPr lang="ru-RU" altLang="ru-RU" sz="2000" dirty="0" smtClean="0">
                <a:latin typeface="Arial" pitchFamily="34" charset="0"/>
                <a:cs typeface="Arial" pitchFamily="34" charset="0"/>
              </a:rPr>
              <a:t>МАОУ СШ №6 г. Красноярска</a:t>
            </a:r>
            <a:endParaRPr lang="ru-RU" altLang="ru-RU" sz="2000" dirty="0"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  <a:p>
            <a:pPr marL="0" indent="0" algn="just" eaLnBrk="1" hangingPunct="1">
              <a:buFont typeface="Arial" panose="020B0604020202020204" pitchFamily="34" charset="0"/>
              <a:buNone/>
            </a:pPr>
            <a:endParaRPr lang="ru-RU" altLang="ru-RU" sz="2000" dirty="0"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  <a:p>
            <a:pPr marL="0" indent="0" eaLnBrk="1" hangingPunct="1">
              <a:buFont typeface="Arial" panose="020B0604020202020204" pitchFamily="34" charset="0"/>
              <a:buNone/>
            </a:pPr>
            <a:endParaRPr lang="ru-RU" altLang="ru-RU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C:\Users\Круглая\Desktop\совушк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332655"/>
            <a:ext cx="1015281" cy="1296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Круглая\Desktop\совушк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485055"/>
            <a:ext cx="1015281" cy="1296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1"/>
          <p:cNvSpPr>
            <a:spLocks noGrp="1"/>
          </p:cNvSpPr>
          <p:nvPr>
            <p:ph type="title"/>
          </p:nvPr>
        </p:nvSpPr>
        <p:spPr>
          <a:xfrm>
            <a:off x="1187624" y="188640"/>
            <a:ext cx="7561213" cy="432048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Методы, используемые при реализации практики</a:t>
            </a:r>
            <a:endParaRPr lang="ru-RU" altLang="ru-RU" sz="2000" b="1" dirty="0">
              <a:latin typeface="Arial" pitchFamily="34" charset="0"/>
              <a:ea typeface="Calibri" pitchFamily="34" charset="0"/>
              <a:cs typeface="Arial" pitchFamily="34" charset="0"/>
            </a:endParaRPr>
          </a:p>
        </p:txBody>
      </p:sp>
      <p:sp>
        <p:nvSpPr>
          <p:cNvPr id="9219" name="Объект 2"/>
          <p:cNvSpPr>
            <a:spLocks noGrp="1"/>
          </p:cNvSpPr>
          <p:nvPr>
            <p:ph idx="1"/>
          </p:nvPr>
        </p:nvSpPr>
        <p:spPr>
          <a:xfrm>
            <a:off x="179512" y="1328386"/>
            <a:ext cx="8856662" cy="4836918"/>
          </a:xfrm>
        </p:spPr>
        <p:txBody>
          <a:bodyPr>
            <a:noAutofit/>
          </a:bodyPr>
          <a:lstStyle/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altLang="ru-RU" sz="2000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Изучение методической литературы и опыта других педагогов.</a:t>
            </a:r>
            <a:endParaRPr lang="ru-RU" altLang="ru-RU" sz="2000" dirty="0" smtClean="0"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endParaRPr lang="ru-RU" altLang="ru-RU" sz="2000" dirty="0">
              <a:solidFill>
                <a:srgbClr val="000000"/>
              </a:solidFill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457200" indent="-457200" algn="just">
              <a:lnSpc>
                <a:spcPct val="100000"/>
              </a:lnSpc>
              <a:spcBef>
                <a:spcPts val="0"/>
              </a:spcBef>
              <a:buAutoNum type="arabicPeriod" startAt="2"/>
              <a:tabLst>
                <a:tab pos="361950" algn="l"/>
              </a:tabLst>
            </a:pPr>
            <a:r>
              <a:rPr lang="ru-RU" altLang="ru-RU" sz="2000" dirty="0" smtClean="0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Коррекционная работа с детьми.</a:t>
            </a:r>
          </a:p>
          <a:p>
            <a:pPr marL="457200" indent="-457200" algn="just">
              <a:lnSpc>
                <a:spcPct val="100000"/>
              </a:lnSpc>
              <a:spcBef>
                <a:spcPts val="0"/>
              </a:spcBef>
              <a:buAutoNum type="arabicPeriod" startAt="2"/>
              <a:tabLst>
                <a:tab pos="361950" algn="l"/>
              </a:tabLst>
            </a:pPr>
            <a:endParaRPr lang="ru-RU" altLang="ru-RU" sz="2000" dirty="0">
              <a:solidFill>
                <a:srgbClr val="000000"/>
              </a:solidFill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361950" indent="0" algn="just">
              <a:buNone/>
            </a:pPr>
            <a:endParaRPr lang="ru-RU" altLang="ru-RU" sz="2000" dirty="0">
              <a:latin typeface="Arial" pitchFamily="34" charset="0"/>
              <a:cs typeface="Arial" pitchFamily="34" charset="0"/>
            </a:endParaRPr>
          </a:p>
          <a:p>
            <a:pPr marL="0" indent="0" algn="just">
              <a:buNone/>
            </a:pPr>
            <a:r>
              <a:rPr lang="ru-RU" altLang="ru-RU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3.   </a:t>
            </a:r>
            <a:r>
              <a:rPr lang="ru-RU" altLang="ru-RU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Работа с родителями</a:t>
            </a:r>
            <a:endParaRPr lang="en-US" altLang="ru-RU" sz="20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marL="0" indent="0" algn="just">
              <a:buNone/>
            </a:pPr>
            <a:r>
              <a:rPr lang="ru-RU" altLang="ru-RU" sz="2000" dirty="0">
                <a:latin typeface="Arial" pitchFamily="34" charset="0"/>
                <a:ea typeface="Calibri" pitchFamily="34" charset="0"/>
                <a:cs typeface="Arial" pitchFamily="34" charset="0"/>
              </a:rPr>
              <a:t>      </a:t>
            </a:r>
            <a:endParaRPr lang="ru-RU" altLang="ru-RU" sz="20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0" indent="0" algn="just">
              <a:buNone/>
            </a:pPr>
            <a:r>
              <a:rPr lang="ru-RU" altLang="ru-RU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4.   </a:t>
            </a:r>
            <a:r>
              <a:rPr lang="ru-RU" altLang="ru-RU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Работа с педагогами школы.</a:t>
            </a:r>
            <a:endParaRPr lang="ru-RU" altLang="ru-RU" sz="20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0" indent="0" algn="just">
              <a:buNone/>
            </a:pPr>
            <a:r>
              <a:rPr lang="ru-RU" altLang="ru-RU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   </a:t>
            </a:r>
            <a:endParaRPr lang="ru-RU" altLang="ru-RU" sz="2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4" name="Picture 2" descr="C:\Users\Круглая\Desktop\совушк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332655"/>
            <a:ext cx="871265" cy="995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3008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15616" y="1340768"/>
            <a:ext cx="7528350" cy="1728191"/>
          </a:xfrm>
        </p:spPr>
        <p:txBody>
          <a:bodyPr>
            <a:normAutofit/>
          </a:bodyPr>
          <a:lstStyle/>
          <a:p>
            <a:pPr algn="l"/>
            <a:r>
              <a:rPr lang="ru-RU" sz="2200" dirty="0" smtClean="0">
                <a:latin typeface="Arial" pitchFamily="34" charset="0"/>
                <a:cs typeface="Arial" pitchFamily="34" charset="0"/>
              </a:rPr>
              <a:t>Диагностическое обследование обучающихся проводилось с помощью метода экспертных оценок на ППк  и индивидуально учителем-дефектологом.</a:t>
            </a:r>
            <a:r>
              <a:rPr lang="ru-RU" sz="2200" dirty="0">
                <a:latin typeface="Arial" pitchFamily="34" charset="0"/>
                <a:cs typeface="Arial" pitchFamily="34" charset="0"/>
              </a:rPr>
              <a:t/>
            </a:r>
            <a:br>
              <a:rPr lang="ru-RU" sz="2200" dirty="0">
                <a:latin typeface="Arial" pitchFamily="34" charset="0"/>
                <a:cs typeface="Arial" pitchFamily="34" charset="0"/>
              </a:rPr>
            </a:br>
            <a:endParaRPr lang="ru-RU" sz="2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00034" y="3356992"/>
            <a:ext cx="8143932" cy="2572338"/>
          </a:xfrm>
          <a:solidFill>
            <a:schemeClr val="tx2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/>
          <a:lstStyle/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331640" y="290280"/>
            <a:ext cx="7240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Работа с детьми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71472" y="4429132"/>
            <a:ext cx="2214578" cy="57150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Учитель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143240" y="4643446"/>
            <a:ext cx="2357454" cy="50006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Логопед</a:t>
            </a:r>
            <a:endParaRPr lang="ru-RU" sz="2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929190" y="5429264"/>
            <a:ext cx="3000396" cy="50006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Учитель </a:t>
            </a:r>
            <a:r>
              <a:rPr lang="ru-RU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нач.кл</a:t>
            </a:r>
            <a: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  <a:endParaRPr lang="ru-RU" sz="2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072198" y="4572008"/>
            <a:ext cx="2271722" cy="50006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Дефектолог </a:t>
            </a:r>
            <a:endParaRPr lang="ru-RU" sz="2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714480" y="5357826"/>
            <a:ext cx="2143140" cy="57150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Психолог </a:t>
            </a:r>
            <a:endParaRPr lang="ru-RU" sz="2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2571736" y="3714752"/>
            <a:ext cx="4429156" cy="71438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Эксперты:</a:t>
            </a:r>
            <a:endParaRPr lang="ru-RU" sz="2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Picture 2" descr="https://sun9-3.userapi.com/impg/wTlUZRapWx1gtamMJYaiI0WIJyViw0RXTWyjVw/WJceN4nvPAA.jpg?size=679x535&amp;quality=96&amp;sign=7ebed2985bbbdc8969efc9fa8ec74a97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598" y="103873"/>
            <a:ext cx="1512168" cy="129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1119</TotalTime>
  <Words>1441</Words>
  <Application>Microsoft Office PowerPoint</Application>
  <PresentationFormat>Экран (4:3)</PresentationFormat>
  <Paragraphs>174</Paragraphs>
  <Slides>35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6" baseType="lpstr">
      <vt:lpstr>Тема Office</vt:lpstr>
      <vt:lpstr>Презентация PowerPoint</vt:lpstr>
      <vt:lpstr>Презентация PowerPoint</vt:lpstr>
      <vt:lpstr>Целевая группа, на которую направлена педагогическая практика: обучающиеся с ЗПР, родители обучающихся, педагоги школы.</vt:lpstr>
      <vt:lpstr>Гипотеза педагогической практики основывается на особенностях развития обучающихся с ЗПР:</vt:lpstr>
      <vt:lpstr>Презентация PowerPoint</vt:lpstr>
      <vt:lpstr>Презентация PowerPoint</vt:lpstr>
      <vt:lpstr>Презентация PowerPoint</vt:lpstr>
      <vt:lpstr>Методы, используемые при реализации практики</vt:lpstr>
      <vt:lpstr>Диагностическое обследование обучающихся проводилось с помощью метода экспертных оценок на ППк  и индивидуально учителем-дефектологом. </vt:lpstr>
      <vt:lpstr>Диагностическое обследование сенсорной сферы</vt:lpstr>
      <vt:lpstr>Диагностические методики:</vt:lpstr>
      <vt:lpstr>Образовательные результаты</vt:lpstr>
      <vt:lpstr>Образовательные результаты</vt:lpstr>
      <vt:lpstr>Включение родителей и педагогов в педагогическую практику</vt:lpstr>
      <vt:lpstr>Эффективность коррекционной работы с учениками с ЗПР повышается за счет специальных, приемов, методов и средств: </vt:lpstr>
      <vt:lpstr>Занятие с доской Бильгоу и мячиками</vt:lpstr>
      <vt:lpstr>Занятие с цветными эталонами и телесные практики</vt:lpstr>
      <vt:lpstr>Пальчиковые упражнения</vt:lpstr>
      <vt:lpstr>Занятия с напольной мишенью</vt:lpstr>
      <vt:lpstr>Презентация PowerPoint</vt:lpstr>
      <vt:lpstr>Оборудование для нейроупражнений</vt:lpstr>
      <vt:lpstr>Презентация PowerPoint</vt:lpstr>
      <vt:lpstr>Цветные обручи и ковер нейропсихолога</vt:lpstr>
      <vt:lpstr>Сенсорный парк «Босые ноги»</vt:lpstr>
      <vt:lpstr>                   Работа с родителями: -проведение индивидуальных консультаций; -проведение семинаров-тренингов для родителей; -методическая поддержка родителей по вопросам использования нейроупражнений в домашних условиях. </vt:lpstr>
      <vt:lpstr>Презентация PowerPoint</vt:lpstr>
      <vt:lpstr>Презентация PowerPoint</vt:lpstr>
      <vt:lpstr>Семинар для родителей</vt:lpstr>
      <vt:lpstr>Консультации для родителей</vt:lpstr>
      <vt:lpstr>Семинары для учителей начальной школы</vt:lpstr>
      <vt:lpstr>Транслирование педагогического опыта </vt:lpstr>
      <vt:lpstr>Повышение квалификации</vt:lpstr>
      <vt:lpstr>Повышение квалификации</vt:lpstr>
      <vt:lpstr>Методическая литература</vt:lpstr>
      <vt:lpstr>Выводы  по результатам реализации педагогической практики.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Наталья Илиевска</dc:creator>
  <cp:lastModifiedBy>ВАС</cp:lastModifiedBy>
  <cp:revision>58</cp:revision>
  <dcterms:created xsi:type="dcterms:W3CDTF">2021-12-06T07:00:13Z</dcterms:created>
  <dcterms:modified xsi:type="dcterms:W3CDTF">2025-01-31T09:44:58Z</dcterms:modified>
</cp:coreProperties>
</file>