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handoutMasterIdLst>
    <p:handoutMasterId r:id="rId15"/>
  </p:handoutMasterIdLst>
  <p:sldIdLst>
    <p:sldId id="263" r:id="rId5"/>
    <p:sldId id="261" r:id="rId6"/>
    <p:sldId id="265" r:id="rId7"/>
    <p:sldId id="273" r:id="rId8"/>
    <p:sldId id="268" r:id="rId9"/>
    <p:sldId id="270" r:id="rId10"/>
    <p:sldId id="274" r:id="rId11"/>
    <p:sldId id="275" r:id="rId12"/>
    <p:sldId id="271" r:id="rId13"/>
    <p:sldId id="28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6F64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89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19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83" y="5793897"/>
            <a:ext cx="752263" cy="7548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85" y="5894125"/>
            <a:ext cx="918402" cy="6546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59" y="5753300"/>
            <a:ext cx="876946" cy="7954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62" y="5723064"/>
            <a:ext cx="752263" cy="825717"/>
          </a:xfrm>
          <a:prstGeom prst="rect">
            <a:avLst/>
          </a:prstGeom>
        </p:spPr>
      </p:pic>
      <p:pic>
        <p:nvPicPr>
          <p:cNvPr id="15" name="Рисунок 5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73" y="5808704"/>
            <a:ext cx="686646" cy="7252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_вопроса_без_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55119" y="2146434"/>
            <a:ext cx="9144000" cy="734096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7562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83" y="5793897"/>
            <a:ext cx="752263" cy="754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85" y="5894125"/>
            <a:ext cx="918402" cy="654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59" y="5753300"/>
            <a:ext cx="876946" cy="7954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62" y="5723064"/>
            <a:ext cx="752263" cy="825717"/>
          </a:xfrm>
          <a:prstGeom prst="rect">
            <a:avLst/>
          </a:prstGeom>
        </p:spPr>
      </p:pic>
      <p:pic>
        <p:nvPicPr>
          <p:cNvPr id="10" name="Рисунок 5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73" y="5808704"/>
            <a:ext cx="686646" cy="7252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79" y="5394914"/>
            <a:ext cx="815392" cy="1157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93" y="5653516"/>
            <a:ext cx="862687" cy="900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04" y="5549544"/>
            <a:ext cx="811518" cy="1004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94" y="5653516"/>
            <a:ext cx="906111" cy="9003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87" y="5311561"/>
            <a:ext cx="758552" cy="12406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8" y="5489613"/>
            <a:ext cx="875309" cy="1061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75" y="5490138"/>
            <a:ext cx="823848" cy="1061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34" y="5621446"/>
            <a:ext cx="943301" cy="929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56" y="5315243"/>
            <a:ext cx="946083" cy="1236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29" y="5421664"/>
            <a:ext cx="941458" cy="11297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1" y="720969"/>
            <a:ext cx="11295184" cy="42378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> </a:t>
            </a:r>
            <a:r>
              <a:rPr lang="ru-RU" sz="4400" dirty="0" smtClean="0"/>
              <a:t>Оборудование</a:t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ru-RU" sz="4400" dirty="0"/>
              <a:t>BALAMETRICS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в </a:t>
            </a:r>
            <a:r>
              <a:rPr lang="ru-RU" sz="4400" dirty="0" err="1" smtClean="0"/>
              <a:t>коррекционно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-развивающей</a:t>
            </a:r>
            <a:br>
              <a:rPr lang="ru-RU" sz="4400" dirty="0" smtClean="0"/>
            </a:br>
            <a:r>
              <a:rPr lang="ru-RU" sz="4400" dirty="0" smtClean="0"/>
              <a:t>работе с</a:t>
            </a:r>
            <a:br>
              <a:rPr lang="ru-RU" sz="4400" dirty="0" smtClean="0"/>
            </a:br>
            <a:r>
              <a:rPr lang="ru-RU" sz="4400" dirty="0" smtClean="0"/>
              <a:t> детьми</a:t>
            </a:r>
            <a:br>
              <a:rPr lang="ru-RU" sz="4400" dirty="0" smtClean="0"/>
            </a:br>
            <a:r>
              <a:rPr lang="ru-RU" b="0" dirty="0" smtClean="0"/>
              <a:t>	</a:t>
            </a:r>
            <a:endParaRPr lang="ru-RU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4046" y="3851030"/>
            <a:ext cx="3332080" cy="1551599"/>
          </a:xfrm>
        </p:spPr>
        <p:txBody>
          <a:bodyPr/>
          <a:lstStyle/>
          <a:p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32" y="298938"/>
            <a:ext cx="2921752" cy="6330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28" y="298938"/>
            <a:ext cx="2921752" cy="63304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620" y="298938"/>
            <a:ext cx="2889288" cy="626012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31" y="283075"/>
            <a:ext cx="6293571" cy="6293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37231" y="283075"/>
            <a:ext cx="407963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Автор: Американский ученый</a:t>
            </a:r>
          </a:p>
          <a:p>
            <a:r>
              <a:rPr lang="ru-RU" sz="3200" b="1" dirty="0" smtClean="0"/>
              <a:t> </a:t>
            </a:r>
            <a:r>
              <a:rPr lang="ru-RU" sz="3200" b="1" dirty="0" err="1" smtClean="0"/>
              <a:t>Френк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Бильгоу</a:t>
            </a:r>
            <a:r>
              <a:rPr lang="ru-RU" sz="3200" b="1" dirty="0" smtClean="0"/>
              <a:t> </a:t>
            </a:r>
            <a:endParaRPr lang="ru-RU" sz="32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Основной принцип: </a:t>
            </a:r>
            <a:r>
              <a:rPr lang="ru-RU" sz="2000" dirty="0" smtClean="0"/>
              <a:t>любое </a:t>
            </a:r>
            <a:r>
              <a:rPr lang="ru-RU" sz="2000" dirty="0"/>
              <a:t>повседневное действие человека влияет на мозг, создает его структуру и функции. Неаккуратная, неорганизованная деятельность создает неорганизованную структуру. Однако деятельность по развитию и совершенствованию своих возможностей напрямую влияет на мозг, совершенствует мозговые структуры и развивает их.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28" y="990600"/>
            <a:ext cx="9550372" cy="5468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4646" y="298938"/>
            <a:ext cx="705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Возможные результаты: 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892" y="328246"/>
            <a:ext cx="9777046" cy="610048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+mn-lt"/>
              </a:rPr>
              <a:t>Какие навыки позволяет отработать</a:t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r>
              <a:rPr lang="ru-RU" sz="31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+mn-lt"/>
              </a:rPr>
            </a:br>
            <a:r>
              <a:rPr lang="ru-RU" sz="3100" dirty="0" smtClean="0">
                <a:solidFill>
                  <a:schemeClr val="tx1"/>
                </a:solidFill>
                <a:latin typeface="+mn-lt"/>
              </a:rPr>
              <a:t>1. Кидать – ловить</a:t>
            </a:r>
            <a:br>
              <a:rPr lang="ru-RU" sz="3100" dirty="0" smtClean="0">
                <a:solidFill>
                  <a:schemeClr val="tx1"/>
                </a:solidFill>
                <a:latin typeface="+mn-lt"/>
              </a:rPr>
            </a:br>
            <a:r>
              <a:rPr lang="ru-RU" sz="3100" dirty="0" smtClean="0">
                <a:solidFill>
                  <a:schemeClr val="tx1"/>
                </a:solidFill>
                <a:latin typeface="+mn-lt"/>
              </a:rPr>
              <a:t>2. Зрительно моторная координация</a:t>
            </a:r>
            <a:br>
              <a:rPr lang="ru-RU" sz="3100" dirty="0" smtClean="0">
                <a:solidFill>
                  <a:schemeClr val="tx1"/>
                </a:solidFill>
                <a:latin typeface="+mn-lt"/>
              </a:rPr>
            </a:br>
            <a:r>
              <a:rPr lang="ru-RU" sz="3100" dirty="0" smtClean="0">
                <a:solidFill>
                  <a:schemeClr val="tx1"/>
                </a:solidFill>
                <a:latin typeface="+mn-lt"/>
              </a:rPr>
              <a:t>3. Моторной переключаемости</a:t>
            </a:r>
            <a:br>
              <a:rPr lang="ru-RU" sz="3100" dirty="0" smtClean="0">
                <a:solidFill>
                  <a:schemeClr val="tx1"/>
                </a:solidFill>
                <a:latin typeface="+mn-lt"/>
              </a:rPr>
            </a:br>
            <a:r>
              <a:rPr lang="ru-RU" sz="3100" dirty="0" smtClean="0">
                <a:solidFill>
                  <a:schemeClr val="tx1"/>
                </a:solidFill>
                <a:latin typeface="+mn-lt"/>
              </a:rPr>
              <a:t>координация движений рук и кистей</a:t>
            </a:r>
            <a:br>
              <a:rPr lang="ru-RU" sz="3100" dirty="0" smtClean="0">
                <a:solidFill>
                  <a:schemeClr val="tx1"/>
                </a:solidFill>
                <a:latin typeface="+mn-lt"/>
              </a:rPr>
            </a:br>
            <a:r>
              <a:rPr lang="ru-RU" sz="3100" dirty="0" smtClean="0">
                <a:solidFill>
                  <a:schemeClr val="tx1"/>
                </a:solidFill>
                <a:latin typeface="+mn-lt"/>
              </a:rPr>
              <a:t>4. регуляция мышечного тонуса</a:t>
            </a:r>
            <a:br>
              <a:rPr lang="ru-RU" sz="3100" dirty="0" smtClean="0">
                <a:solidFill>
                  <a:schemeClr val="tx1"/>
                </a:solidFill>
                <a:latin typeface="+mn-lt"/>
              </a:rPr>
            </a:br>
            <a:r>
              <a:rPr lang="ru-RU" sz="3100" dirty="0" smtClean="0">
                <a:solidFill>
                  <a:schemeClr val="tx1"/>
                </a:solidFill>
                <a:latin typeface="+mn-lt"/>
              </a:rPr>
              <a:t>5. Удержание способа действия(развитие всех видов внимание и моторной памяти)</a:t>
            </a:r>
            <a:br>
              <a:rPr lang="ru-RU" sz="3100" dirty="0" smtClean="0">
                <a:solidFill>
                  <a:schemeClr val="tx1"/>
                </a:solidFill>
                <a:latin typeface="+mn-lt"/>
              </a:rPr>
            </a:br>
            <a:r>
              <a:rPr lang="ru-RU" sz="3100" dirty="0" smtClean="0">
                <a:solidFill>
                  <a:schemeClr val="tx1"/>
                </a:solidFill>
                <a:latin typeface="+mn-lt"/>
              </a:rPr>
              <a:t>6. </a:t>
            </a:r>
            <a:r>
              <a:rPr lang="ru-RU" sz="3100" dirty="0" err="1" smtClean="0">
                <a:solidFill>
                  <a:schemeClr val="tx1"/>
                </a:solidFill>
                <a:latin typeface="+mn-lt"/>
              </a:rPr>
              <a:t>Саморегуляция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4523" y="0"/>
            <a:ext cx="7280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Оборудование 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08186" y="573071"/>
            <a:ext cx="11183814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501015" lvl="0" indent="-34290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394335" algn="l"/>
              </a:tabLst>
            </a:pPr>
            <a:r>
              <a:rPr lang="ru-RU" sz="3200" dirty="0">
                <a:ea typeface="Times New Roman" panose="02020603050405020304" pitchFamily="18" charset="0"/>
              </a:rPr>
              <a:t>Доска балансир (доска </a:t>
            </a:r>
            <a:r>
              <a:rPr lang="ru-RU" sz="3200" dirty="0" err="1" smtClean="0">
                <a:ea typeface="Times New Roman" panose="02020603050405020304" pitchFamily="18" charset="0"/>
              </a:rPr>
              <a:t>Бильгоу</a:t>
            </a:r>
            <a:r>
              <a:rPr lang="ru-RU" sz="3200" dirty="0">
                <a:ea typeface="Times New Roman" panose="02020603050405020304" pitchFamily="18" charset="0"/>
              </a:rPr>
              <a:t>) с разметкой для ног и</a:t>
            </a:r>
            <a:r>
              <a:rPr lang="ru-RU" sz="3200" spc="5" dirty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поворотными роллерами. 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1292" y="1758461"/>
            <a:ext cx="112307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55295" lvl="0" indent="-342900">
              <a:spcAft>
                <a:spcPts val="0"/>
              </a:spcAft>
              <a:buSzPts val="1600"/>
              <a:buAutoNum type="arabicPeriod" startAt="2"/>
              <a:tabLst>
                <a:tab pos="394335" algn="l"/>
              </a:tabLst>
            </a:pPr>
            <a:r>
              <a:rPr lang="ru-RU" sz="3200" dirty="0" smtClean="0">
                <a:ea typeface="Times New Roman" panose="02020603050405020304" pitchFamily="18" charset="0"/>
              </a:rPr>
              <a:t>Напольная мишень с </a:t>
            </a:r>
            <a:r>
              <a:rPr lang="ru-RU" sz="3200" dirty="0">
                <a:ea typeface="Times New Roman" panose="02020603050405020304" pitchFamily="18" charset="0"/>
              </a:rPr>
              <a:t>цифрами от 1 до 9 и цветными</a:t>
            </a:r>
            <a:r>
              <a:rPr lang="ru-RU" sz="3200" spc="-385" dirty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фигурами</a:t>
            </a:r>
            <a:r>
              <a:rPr lang="ru-RU" sz="3200" spc="-15" dirty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с</a:t>
            </a:r>
            <a:r>
              <a:rPr lang="ru-RU" sz="3200" spc="5" dirty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регулируемыми</a:t>
            </a:r>
            <a:r>
              <a:rPr lang="ru-RU" sz="3200" spc="-15" dirty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ножками</a:t>
            </a:r>
            <a:r>
              <a:rPr lang="ru-RU" sz="3200" spc="-10" dirty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по</a:t>
            </a:r>
            <a:r>
              <a:rPr lang="ru-RU" sz="3200" spc="-5" dirty="0"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ea typeface="Times New Roman" panose="02020603050405020304" pitchFamily="18" charset="0"/>
              </a:rPr>
              <a:t>высоте.</a:t>
            </a:r>
          </a:p>
          <a:p>
            <a:pPr marL="342900" marR="455295" lvl="0" indent="-342900">
              <a:spcAft>
                <a:spcPts val="0"/>
              </a:spcAft>
              <a:buSzPts val="1600"/>
              <a:buAutoNum type="arabicPeriod" startAt="2"/>
              <a:tabLst>
                <a:tab pos="394335" algn="l"/>
              </a:tabLst>
            </a:pPr>
            <a:r>
              <a:rPr lang="ru-RU" sz="3200" dirty="0" smtClean="0">
                <a:ea typeface="Times New Roman" panose="02020603050405020304" pitchFamily="18" charset="0"/>
              </a:rPr>
              <a:t>Мяч</a:t>
            </a:r>
            <a:r>
              <a:rPr lang="ru-RU" sz="3200" spc="-5" dirty="0" smtClean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–</a:t>
            </a:r>
            <a:r>
              <a:rPr lang="ru-RU" sz="3200" spc="-10" dirty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маятник</a:t>
            </a:r>
            <a:r>
              <a:rPr lang="ru-RU" sz="3200" spc="-5" dirty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с</a:t>
            </a:r>
            <a:r>
              <a:rPr lang="ru-RU" sz="3200" spc="-15" dirty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регулятором</a:t>
            </a:r>
            <a:r>
              <a:rPr lang="ru-RU" sz="3200" spc="-25" dirty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высоты</a:t>
            </a:r>
            <a:r>
              <a:rPr lang="ru-RU" sz="3200" spc="-20" dirty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и</a:t>
            </a:r>
            <a:r>
              <a:rPr lang="ru-RU" sz="3200" spc="10" dirty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креплением</a:t>
            </a:r>
            <a:r>
              <a:rPr lang="ru-RU" sz="3200" spc="-20" dirty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к</a:t>
            </a:r>
            <a:r>
              <a:rPr lang="ru-RU" sz="3200" spc="-15" dirty="0"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ea typeface="Times New Roman" panose="02020603050405020304" pitchFamily="18" charset="0"/>
              </a:rPr>
              <a:t>потолку.</a:t>
            </a:r>
          </a:p>
          <a:p>
            <a:pPr marL="342900" marR="455295" lvl="0" indent="-342900">
              <a:spcAft>
                <a:spcPts val="0"/>
              </a:spcAft>
              <a:buSzPts val="1600"/>
              <a:buAutoNum type="arabicPeriod" startAt="2"/>
              <a:tabLst>
                <a:tab pos="394335" algn="l"/>
              </a:tabLst>
            </a:pPr>
            <a:r>
              <a:rPr lang="ru-RU" sz="3200" dirty="0" smtClean="0">
                <a:ea typeface="Times New Roman" panose="02020603050405020304" pitchFamily="18" charset="0"/>
              </a:rPr>
              <a:t>Сенсорные </a:t>
            </a:r>
            <a:r>
              <a:rPr lang="ru-RU" sz="3200" dirty="0">
                <a:ea typeface="Times New Roman" panose="02020603050405020304" pitchFamily="18" charset="0"/>
              </a:rPr>
              <a:t>мешочки </a:t>
            </a:r>
            <a:r>
              <a:rPr lang="ru-RU" sz="3200" dirty="0" smtClean="0">
                <a:ea typeface="Times New Roman" panose="02020603050405020304" pitchFamily="18" charset="0"/>
              </a:rPr>
              <a:t>разного размера, веса </a:t>
            </a:r>
            <a:r>
              <a:rPr lang="ru-RU" sz="3200" dirty="0">
                <a:ea typeface="Times New Roman" panose="02020603050405020304" pitchFamily="18" charset="0"/>
              </a:rPr>
              <a:t>и </a:t>
            </a:r>
            <a:r>
              <a:rPr lang="ru-RU" sz="3200" dirty="0" smtClean="0">
                <a:ea typeface="Times New Roman" panose="02020603050405020304" pitchFamily="18" charset="0"/>
              </a:rPr>
              <a:t>цвета</a:t>
            </a:r>
          </a:p>
          <a:p>
            <a:pPr marL="342900" marR="455295" lvl="0" indent="-342900">
              <a:spcAft>
                <a:spcPts val="0"/>
              </a:spcAft>
              <a:buSzPts val="1600"/>
              <a:buAutoNum type="arabicPeriod" startAt="2"/>
              <a:tabLst>
                <a:tab pos="394335" algn="l"/>
              </a:tabLst>
            </a:pPr>
            <a:r>
              <a:rPr lang="ru-RU" sz="3200" dirty="0" err="1" smtClean="0">
                <a:ea typeface="Times New Roman" panose="02020603050405020304" pitchFamily="18" charset="0"/>
              </a:rPr>
              <a:t>Кинезио</a:t>
            </a:r>
            <a:r>
              <a:rPr lang="ru-RU" sz="3200" spc="-15" dirty="0" smtClean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мячи</a:t>
            </a:r>
            <a:r>
              <a:rPr lang="ru-RU" sz="3200" spc="-10" dirty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2</a:t>
            </a:r>
            <a:r>
              <a:rPr lang="ru-RU" sz="3200" spc="-5" dirty="0"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ea typeface="Times New Roman" panose="02020603050405020304" pitchFamily="18" charset="0"/>
              </a:rPr>
              <a:t>шт.</a:t>
            </a:r>
          </a:p>
          <a:p>
            <a:pPr marL="342900" marR="455295" lvl="0" indent="-342900">
              <a:spcAft>
                <a:spcPts val="0"/>
              </a:spcAft>
              <a:buSzPts val="1600"/>
              <a:buAutoNum type="arabicPeriod" startAt="2"/>
              <a:tabLst>
                <a:tab pos="394335" algn="l"/>
              </a:tabLst>
            </a:pPr>
            <a:r>
              <a:rPr lang="ru-RU" sz="3200" dirty="0" smtClean="0">
                <a:ea typeface="Times New Roman" panose="02020603050405020304" pitchFamily="18" charset="0"/>
              </a:rPr>
              <a:t>Телескопическая</a:t>
            </a:r>
            <a:r>
              <a:rPr lang="ru-RU" sz="3200" spc="-25" dirty="0" smtClean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стойка</a:t>
            </a:r>
            <a:r>
              <a:rPr lang="ru-RU" sz="3200" spc="-10" dirty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с</a:t>
            </a:r>
            <a:r>
              <a:rPr lang="ru-RU" sz="3200" spc="-10" dirty="0"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ea typeface="Times New Roman" panose="02020603050405020304" pitchFamily="18" charset="0"/>
              </a:rPr>
              <a:t>мишенями.</a:t>
            </a:r>
          </a:p>
          <a:p>
            <a:pPr marL="342900" marR="455295" lvl="0" indent="-342900">
              <a:spcAft>
                <a:spcPts val="0"/>
              </a:spcAft>
              <a:buSzPts val="1600"/>
              <a:buAutoNum type="arabicPeriod" startAt="2"/>
              <a:tabLst>
                <a:tab pos="394335" algn="l"/>
              </a:tabLst>
            </a:pPr>
            <a:r>
              <a:rPr lang="ru-RU" sz="3200" dirty="0" err="1" smtClean="0">
                <a:ea typeface="Times New Roman" panose="02020603050405020304" pitchFamily="18" charset="0"/>
              </a:rPr>
              <a:t>Цветозонированная</a:t>
            </a:r>
            <a:r>
              <a:rPr lang="ru-RU" sz="3200" spc="-30" dirty="0" smtClean="0">
                <a:ea typeface="Times New Roman" panose="02020603050405020304" pitchFamily="18" charset="0"/>
              </a:rPr>
              <a:t> </a:t>
            </a:r>
            <a:r>
              <a:rPr lang="ru-RU" sz="3200" dirty="0">
                <a:ea typeface="Times New Roman" panose="02020603050405020304" pitchFamily="18" charset="0"/>
              </a:rPr>
              <a:t>планка</a:t>
            </a:r>
            <a:r>
              <a:rPr lang="ru-RU" sz="3200" dirty="0" smtClean="0">
                <a:ea typeface="Times New Roman" panose="02020603050405020304" pitchFamily="18" charset="0"/>
              </a:rPr>
              <a:t>.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15" y="263769"/>
            <a:ext cx="9571893" cy="64867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0892" y="890953"/>
            <a:ext cx="84875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Противопоказания</a:t>
            </a:r>
          </a:p>
          <a:p>
            <a:endParaRPr lang="ru-RU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 smtClean="0"/>
              <a:t>Эпилепсия, ЭПИ - статус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 smtClean="0"/>
              <a:t>Нарушения </a:t>
            </a:r>
            <a:r>
              <a:rPr lang="ru-RU" sz="4000" dirty="0" err="1" smtClean="0"/>
              <a:t>опорно</a:t>
            </a:r>
            <a:r>
              <a:rPr lang="ru-RU" sz="4000" dirty="0" smtClean="0"/>
              <a:t> – двигательного аппарата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 smtClean="0"/>
              <a:t> </a:t>
            </a:r>
            <a:r>
              <a:rPr lang="ru-RU" sz="4000" dirty="0" err="1" smtClean="0"/>
              <a:t>Вальгусные</a:t>
            </a:r>
            <a:r>
              <a:rPr lang="ru-RU" sz="4000" dirty="0" smtClean="0"/>
              <a:t> стопы колени и </a:t>
            </a:r>
            <a:r>
              <a:rPr lang="ru-RU" sz="4000" dirty="0" err="1" smtClean="0"/>
              <a:t>тд</a:t>
            </a:r>
            <a:endParaRPr lang="ru-RU" sz="4000" dirty="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7847" y="0"/>
            <a:ext cx="1076178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Правила проведения</a:t>
            </a:r>
          </a:p>
          <a:p>
            <a:endParaRPr lang="ru-RU" sz="3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 smtClean="0"/>
              <a:t>Не оставлять детей одних рядом с балансировочной доской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 smtClean="0"/>
              <a:t>Доска должна стоять на мягком покрытии, ковре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 smtClean="0"/>
              <a:t>Пространство вокруг безопасно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 smtClean="0"/>
              <a:t>Обучение строится постепенно, знакомство, посидеть покачаться с открытыми, закрытыми глазами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 smtClean="0"/>
              <a:t>На первых этапах страховать детей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 smtClean="0"/>
              <a:t>Упражнения подбирать учитывая возрастные и моторные возможности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 smtClean="0"/>
              <a:t>Речевые и когнитивные задания подключать только после полного усвоения  способа действия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 smtClean="0"/>
              <a:t>Каждое упражнение повторять  10-20 раз за занятие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024" y="792683"/>
            <a:ext cx="8377422" cy="544399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Блоки программы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1. «Тело»</a:t>
            </a:r>
            <a:br>
              <a:rPr lang="ru-RU" sz="3600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2. «Сенсорные мешочки»</a:t>
            </a:r>
            <a:br>
              <a:rPr lang="ru-RU" sz="3600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3. «мячи»</a:t>
            </a:r>
            <a:br>
              <a:rPr lang="ru-RU" sz="3600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4. «доска обратной связи»</a:t>
            </a:r>
            <a:br>
              <a:rPr lang="ru-RU" sz="3600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5. «маятник», </a:t>
            </a:r>
            <a:r>
              <a:rPr lang="ru-RU" sz="3600" dirty="0" err="1" smtClean="0">
                <a:solidFill>
                  <a:schemeClr val="tx1"/>
                </a:solidFill>
                <a:latin typeface="+mn-lt"/>
              </a:rPr>
              <a:t>цветозанированная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 рейка, стойка с фишками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AB4484-BDF9-44A3-927A-0E8EDDB14416}">
  <ds:schemaRefs/>
</ds:datastoreItem>
</file>

<file path=customXml/itemProps2.xml><?xml version="1.0" encoding="utf-8"?>
<ds:datastoreItem xmlns:ds="http://schemas.openxmlformats.org/officeDocument/2006/customXml" ds:itemID="{875BB143-2D4C-4804-A2EE-7D28AD504251}">
  <ds:schemaRefs/>
</ds:datastoreItem>
</file>

<file path=customXml/itemProps3.xml><?xml version="1.0" encoding="utf-8"?>
<ds:datastoreItem xmlns:ds="http://schemas.openxmlformats.org/officeDocument/2006/customXml" ds:itemID="{FD3C4393-ACDB-4BF1-8882-2EC82EBB464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0</TotalTime>
  <Words>206</Words>
  <Application>Microsoft Office PowerPoint</Application>
  <PresentationFormat>Произвольный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Badge</vt:lpstr>
      <vt:lpstr>  Оборудование  BALAMETRICS  в коррекционно -развивающей работе с  детьми  </vt:lpstr>
      <vt:lpstr>Презентация PowerPoint</vt:lpstr>
      <vt:lpstr>Презентация PowerPoint</vt:lpstr>
      <vt:lpstr>Какие навыки позволяет отработать  1. Кидать – ловить 2. Зрительно моторная координация 3. Моторной переключаемости координация движений рук и кистей 4. регуляция мышечного тонуса 5. Удержание способа действия(развитие всех видов внимание и моторной памяти) 6. Саморегуляция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Блоки программы 1. «Тело» 2. «Сенсорные мешочки» 3. «мячи» 4. «доска обратной связи» 5. «маятник», цветозанированная рейка, стойка с фишками.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2023-03-17T03:37:00Z</dcterms:created>
  <dcterms:modified xsi:type="dcterms:W3CDTF">2025-01-30T08:42:12Z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  <property fmtid="{D5CDD505-2E9C-101B-9397-08002B2CF9AE}" pid="3" name="ICV">
    <vt:lpwstr>CE2E86F966C045B2BFFE1EC9D34E9D58_12</vt:lpwstr>
  </property>
  <property fmtid="{D5CDD505-2E9C-101B-9397-08002B2CF9AE}" pid="4" name="KSOProductBuildVer">
    <vt:lpwstr>1049-12.2.0.18911</vt:lpwstr>
  </property>
</Properties>
</file>