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2" r:id="rId12"/>
    <p:sldId id="303" r:id="rId13"/>
    <p:sldId id="304" r:id="rId14"/>
    <p:sldId id="301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1282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СЕМИНАР на тему:</a:t>
            </a:r>
          </a:p>
          <a:p>
            <a:r>
              <a:rPr lang="ru-RU" b="1" dirty="0" smtClean="0"/>
              <a:t>«Особенности обучающихся с нарушением слуха»</a:t>
            </a:r>
          </a:p>
          <a:p>
            <a:endParaRPr lang="ru-RU" b="1" dirty="0"/>
          </a:p>
          <a:p>
            <a:r>
              <a:rPr lang="ru-RU" b="1" dirty="0" smtClean="0"/>
              <a:t>Докладчик: учитель-дефектолог Илиевска Наталья Валентиновна</a:t>
            </a:r>
          </a:p>
          <a:p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МАОУ СШ №6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085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r>
              <a:rPr lang="ru-RU" dirty="0" smtClean="0"/>
              <a:t>Обучающийся располагается в классе таким образом, чтобы он мог видеть лицо учителя и лица одноклассников или на первой парте рядом со столом учителя.</a:t>
            </a:r>
          </a:p>
          <a:p>
            <a:r>
              <a:rPr lang="ru-RU" dirty="0" smtClean="0"/>
              <a:t>У ребенка имеется ведущее ухо, которое лучше слышит, желательно располагаться ведущим ухом к учителю. </a:t>
            </a:r>
          </a:p>
          <a:p>
            <a:r>
              <a:rPr lang="ru-RU" dirty="0" smtClean="0"/>
              <a:t>Учитель рассказывая новый материал должен находиться либо за своим местом, либо стоять у доски. Лицо учителя при разговоре должно быть направлено в класс, чтобы ребенок видел его.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Условия в классе.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6786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ru-RU" dirty="0" smtClean="0"/>
              <a:t>При обращении к слабослышащему ученику нужно немного задержать свой взгляд, </a:t>
            </a:r>
            <a:r>
              <a:rPr lang="ru-RU" dirty="0"/>
              <a:t>л</a:t>
            </a:r>
            <a:r>
              <a:rPr lang="ru-RU" dirty="0" smtClean="0"/>
              <a:t>ибо поймать взгляд ученика и только после этого начинать говорить, так ребенок будет понимать что вы к нему обращаетесь.</a:t>
            </a:r>
          </a:p>
          <a:p>
            <a:r>
              <a:rPr lang="ru-RU" dirty="0" smtClean="0"/>
              <a:t>Привлекать внимание слабослышащего во время урока можно несколькими способами: коснуться плеча, жестом, постучать по парте.</a:t>
            </a:r>
          </a:p>
          <a:p>
            <a:r>
              <a:rPr lang="ru-RU" dirty="0" smtClean="0"/>
              <a:t>Ни в коем случае не объяснять материал, не рассказывать что-то важное, находясь за спиной ученика.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951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r>
              <a:rPr lang="ru-RU" dirty="0" smtClean="0"/>
              <a:t>Нельзя одновременно рассказывать и что-то писать на доске, либо в тетради ученику. Если идет индивидуальная работа и учитель проверяет ошибку в тетради, сначала комментарий, и только после него исправление. Слабослышащий ребенок не сможет уловить 2 действия одновременно, внимание будет рассеяно.</a:t>
            </a:r>
          </a:p>
          <a:p>
            <a:r>
              <a:rPr lang="ru-RU" dirty="0" smtClean="0"/>
              <a:t>Объясняя материал учитель не должен находиться около солнечного окна, так как при бликах света не очень хорошо видно лицо, пытаясь считать с губ ребенок будет отвлекаться на яркое солнце.  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390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ru-RU" dirty="0" smtClean="0"/>
              <a:t>Нельзя закрывать лицо и рот руками, ребенок должен видеть ваш говорящий рот.</a:t>
            </a:r>
          </a:p>
          <a:p>
            <a:r>
              <a:rPr lang="ru-RU" dirty="0" smtClean="0"/>
              <a:t>Не стесняйтесь жестикулировать, применяйте жесты для ребенка это дополнительный визуальный источник информации.</a:t>
            </a:r>
          </a:p>
          <a:p>
            <a:r>
              <a:rPr lang="ru-RU" dirty="0" smtClean="0"/>
              <a:t>Не в коем случае не нужно кричать или растягивать рот при крике, делая это для того, чтобы ребенок вас услышал. Дело в том, что при крике меняется тональность фонем, искажается привычная артикуляция рта и ребенок не сможет адекватно считать с губ информацию.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375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/>
          </a:bodyPr>
          <a:lstStyle/>
          <a:p>
            <a:r>
              <a:rPr lang="ru-RU" dirty="0"/>
              <a:t>Если учитель, либо обучающийся обращается к слабослышащему ребенку, то в этот момент лицо говорящего должно быть </a:t>
            </a:r>
            <a:r>
              <a:rPr lang="ru-RU" dirty="0" smtClean="0"/>
              <a:t>направлено на него, </a:t>
            </a:r>
            <a:r>
              <a:rPr lang="ru-RU" dirty="0"/>
              <a:t>чтобы воздушная струя в речью не уходила в пространство и у ребенка была возможность считывать с губ.</a:t>
            </a:r>
          </a:p>
          <a:p>
            <a:r>
              <a:rPr lang="ru-RU" dirty="0" smtClean="0"/>
              <a:t>При подаче нового материала учитель готовит краткий конспект своей речи в печатном варианте и периодически подходит к ученику и показывает в тексте, где по тексту сейчас рассказывает учитель.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446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/>
          <a:lstStyle/>
          <a:p>
            <a:r>
              <a:rPr lang="ru-RU" dirty="0" smtClean="0"/>
              <a:t>Объясняя новую тему, в помощью опорного конспекта для ученика ему нужно дать немного больше времени, чтобы он рассмотрел схему, картинку, можно подойти и показать где вы сейчас смотрите.</a:t>
            </a:r>
          </a:p>
          <a:p>
            <a:r>
              <a:rPr lang="ru-RU" dirty="0" smtClean="0"/>
              <a:t>Видеоматериал к уроку подбирается с субтитрами.</a:t>
            </a:r>
          </a:p>
          <a:p>
            <a:r>
              <a:rPr lang="ru-RU" dirty="0" smtClean="0"/>
              <a:t>При работе в командах просите детей сесть в круг, чтобы слабослышащий всех видел.</a:t>
            </a:r>
          </a:p>
          <a:p>
            <a:r>
              <a:rPr lang="ru-RU" dirty="0" smtClean="0"/>
              <a:t>Обязательно снижайте уровень шума в классе, от внешних раздражителей и дисциплина в классе.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813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ru-RU" dirty="0"/>
              <a:t>Главная задача педагога – сформировать у слабослышащего ребенка такие качества, как коллективизм и самостоятельность, активность в налаживании межличностных отношений доверия и терпимости, доброжелательное восприятие окружающих, стремление к сотрудничеству, открытость, позитивное </a:t>
            </a:r>
            <a:r>
              <a:rPr lang="ru-RU" dirty="0" err="1" smtClean="0"/>
              <a:t>самовосприятие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943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/>
          <a:lstStyle/>
          <a:p>
            <a:r>
              <a:rPr lang="ru-RU" dirty="0"/>
              <a:t>Дети с нарушениями слуха подвержены риску социальной дезадаптации в связи с тем, что у них нарушены познавательные функции. Очень важной задачей образования является включить таких детей в общество для формирования почвы их будущего благополучия.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528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/>
          <a:lstStyle/>
          <a:p>
            <a:r>
              <a:rPr lang="ru-RU" dirty="0"/>
              <a:t>Как писал Л.С. Выготский: «Проблема глухоты в обществе — проблема социальная». </a:t>
            </a:r>
            <a:r>
              <a:rPr lang="ru-RU" dirty="0" smtClean="0"/>
              <a:t> </a:t>
            </a:r>
            <a:r>
              <a:rPr lang="ru-RU" dirty="0"/>
              <a:t>Глухота будет побеждена через социальное воспитание. Тогда о глухом ребёнке не скажут, что он дефективный, но скажут что он глухой и ничего больше.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0403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Немаловажным для слабослышащего ребенка являются вопросы ранней профориентации. Для ребенка с нарушенным слухом имеются значительные ограничения по здоровью в выборе будущей профессии. Для слабослышащего ребенка будет сложно себя реализовать в профессиях, где необходимы социальные контакты. Профессии, связанные со слухоречевой деятельностью. В настоящее время в г. Красноярске на уровне среднего образования реализуются ряд образовательных программ: прикладная информатика,  оператор электронно-вычислительных машин, поварское дело, строительные специальности. В </a:t>
            </a:r>
            <a:r>
              <a:rPr lang="ru-RU" dirty="0" err="1" smtClean="0"/>
              <a:t>г.Томске</a:t>
            </a:r>
            <a:r>
              <a:rPr lang="ru-RU" dirty="0" smtClean="0"/>
              <a:t> обучают на </a:t>
            </a:r>
            <a:r>
              <a:rPr lang="ru-RU" dirty="0" err="1" smtClean="0"/>
              <a:t>сурдопереводчиков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901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Тугоухость и глухота. </a:t>
            </a:r>
          </a:p>
          <a:p>
            <a:r>
              <a:rPr lang="ru-RU" dirty="0" smtClean="0"/>
              <a:t>Тугоухость – </a:t>
            </a:r>
            <a:r>
              <a:rPr lang="ru-RU" dirty="0" err="1" smtClean="0"/>
              <a:t>слабослышание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Первая степень тугоухости (26-40 </a:t>
            </a:r>
            <a:r>
              <a:rPr lang="ru-RU" b="1" dirty="0" err="1" smtClean="0"/>
              <a:t>дб</a:t>
            </a:r>
            <a:r>
              <a:rPr lang="ru-RU" b="1" dirty="0" smtClean="0"/>
              <a:t>) </a:t>
            </a:r>
            <a:r>
              <a:rPr lang="ru-RU" dirty="0" smtClean="0"/>
              <a:t>дети</a:t>
            </a:r>
            <a:r>
              <a:rPr lang="ru-RU" b="1" dirty="0" smtClean="0"/>
              <a:t> </a:t>
            </a:r>
            <a:r>
              <a:rPr lang="ru-RU" dirty="0" smtClean="0"/>
              <a:t>слышат разборчивую речь на расстоянии 3-6 метров, им доступно самостоятельное общение с другими людьми. Среди речи могут наблюдаться фонетически изолированные дефекты в произношении. В школьном возрасте смешение звонких-глухих фонем и свистящих-</a:t>
            </a:r>
            <a:r>
              <a:rPr lang="ru-RU" dirty="0"/>
              <a:t>ш</a:t>
            </a:r>
            <a:r>
              <a:rPr lang="ru-RU" dirty="0" smtClean="0"/>
              <a:t>ипящих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Медицинская классификация глухоты (степень потери слуха в </a:t>
            </a:r>
            <a:r>
              <a:rPr lang="ru-RU" dirty="0" err="1" smtClean="0"/>
              <a:t>дб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12121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ru-RU" dirty="0" smtClean="0"/>
              <a:t>В системе высшего образования слабослышащим детям будет сложнее обучаться, так как на ряд специальностей обучение детей с нарушением слуха затруднено. К тому же, нет льгот при поступлении.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9148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r>
              <a:rPr lang="ru-RU" dirty="0"/>
              <a:t>Культура глухих очень богата и разнообразна, она предстает перед нами как социальное явление, как необычный феномен общественного сознания. Культуру глухих можно интерпретировать как образ жизни, мышление и традиции данной социальной общности на протяжении длительного периода времени.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Субкультура глухих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57979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ru-RU" dirty="0"/>
              <a:t>Носителями </a:t>
            </a:r>
            <a:r>
              <a:rPr lang="ru-RU" dirty="0" smtClean="0"/>
              <a:t>субкультуры </a:t>
            </a:r>
            <a:r>
              <a:rPr lang="ru-RU" dirty="0"/>
              <a:t>глухих, прежде всего, считаются дети глухих родителей, которые являются пользователями жестового языка, или глухие люди, для которых с раннего возраста родным становится жестовый язык. Именно такие люди в сообществе глухих создают культуру, для которой характерны особые нормы, социальные и психические модели поведения, несколько отличающиеся от общепринятой системы ценностей.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629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ru-RU" dirty="0"/>
              <a:t>Жестовый язык – важнейший признак существования особой культуры глухих, который содействует групповой самоидентификации глухих. Однако главный признак культуры глухих – это, прежде всего, принадлежность к сообществу глухих, проявляющаяся в том, идентифицирует ли себя человек как глухого и ведет ли себя как глухой.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4461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Культура глухих выражается посредством особых видов творчества, в которые входят жестовое пение, жестовая поэзия, живопись-</a:t>
            </a:r>
            <a:r>
              <a:rPr lang="ru-RU" dirty="0" err="1"/>
              <a:t>Deaf</a:t>
            </a:r>
            <a:r>
              <a:rPr lang="ru-RU" dirty="0"/>
              <a:t> </a:t>
            </a:r>
            <a:r>
              <a:rPr lang="ru-RU" dirty="0" err="1"/>
              <a:t>Art</a:t>
            </a:r>
            <a:r>
              <a:rPr lang="ru-RU" dirty="0"/>
              <a:t>, в которой художник выражает опыт глухого человека и особое восприятие мира, театр и пантомима, где глухие актеры ставят пьесы о глухих людях и их проблемах, с сюжетами на основе реальных событий, а также спорт глухих, в том числе </a:t>
            </a:r>
            <a:r>
              <a:rPr lang="ru-RU" dirty="0" err="1"/>
              <a:t>сурдолимпийские</a:t>
            </a:r>
            <a:r>
              <a:rPr lang="ru-RU" dirty="0"/>
              <a:t> игры. Большой интерес в субкультуре глухих представляют рассказы на жестовом языке, где суть не в сюжете, а в мастерском владении жестовым языком. Во всем мире проходят молодежные форумы, конференции, выставки и фестивали культуры глухих, которые направлены на развитие этой уникальной и богатой культуры.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357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/>
          <a:lstStyle/>
          <a:p>
            <a:r>
              <a:rPr lang="ru-RU" dirty="0" smtClean="0"/>
              <a:t>В России существует 2 языка глухих. Это РЖЯ (русский жестовый язык) и дактиль. Это 2 разных языка.</a:t>
            </a:r>
          </a:p>
          <a:p>
            <a:r>
              <a:rPr lang="ru-RU" dirty="0" smtClean="0"/>
              <a:t>В РЖЯ жесты могут означать явления, слова, либо целое событие. </a:t>
            </a:r>
          </a:p>
          <a:p>
            <a:r>
              <a:rPr lang="ru-RU" dirty="0" smtClean="0"/>
              <a:t>Дактиль это жестовая азбука, когда каждой букве соответствует определенный жест.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Язык глухих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5286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ru-RU" b="1" dirty="0" smtClean="0"/>
              <a:t>Вторая степень тугоухости (41-55 </a:t>
            </a:r>
            <a:r>
              <a:rPr lang="ru-RU" b="1" dirty="0" err="1" smtClean="0"/>
              <a:t>дб</a:t>
            </a:r>
            <a:r>
              <a:rPr lang="ru-RU" b="1" dirty="0" smtClean="0"/>
              <a:t>) </a:t>
            </a:r>
            <a:r>
              <a:rPr lang="ru-RU" dirty="0" smtClean="0"/>
              <a:t>позволяет слышать речь на расстоянии 1-3 метра, такие дети могут слышать даже без слухового аппарата, могут накапливать словарный запас самостоятельно, овладевают грамматикой и синтаксисом,  однако на более далеком расстоянии распознавание речи становиться недоступным. Врачи рекомендуют </a:t>
            </a:r>
            <a:r>
              <a:rPr lang="ru-RU" dirty="0" err="1" smtClean="0"/>
              <a:t>слухопротезирование</a:t>
            </a:r>
            <a:r>
              <a:rPr lang="ru-RU" dirty="0" smtClean="0"/>
              <a:t>, как правильно небольшими малогабаритными </a:t>
            </a:r>
            <a:r>
              <a:rPr lang="ru-RU" dirty="0" err="1" smtClean="0"/>
              <a:t>внутриушными</a:t>
            </a:r>
            <a:r>
              <a:rPr lang="ru-RU" dirty="0" smtClean="0"/>
              <a:t> аппаратами.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854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ru-RU" b="1" dirty="0" smtClean="0"/>
              <a:t>Третья степень тугоухости </a:t>
            </a:r>
            <a:r>
              <a:rPr lang="ru-RU" dirty="0" smtClean="0"/>
              <a:t>характеризуется порогами слуха от 56 до 70 </a:t>
            </a:r>
            <a:r>
              <a:rPr lang="ru-RU" dirty="0" err="1" smtClean="0"/>
              <a:t>дб</a:t>
            </a:r>
            <a:r>
              <a:rPr lang="ru-RU" dirty="0" smtClean="0"/>
              <a:t>. При данном состоянии человек слышит только громкую речь возле уха. Самостоятельное овладение речью без слухопротезирования затруднено. Ношение слуховых аппаратов приводит к положительным результатам в развитии слухового восприятия и формирования устной речи. Фонематический слух значительно страдает, что отражается на качестве общения с окружающими и на собственной произносительной стороне речи ребенка.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965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 лиц с </a:t>
            </a:r>
            <a:r>
              <a:rPr lang="ru-RU" b="1" dirty="0" smtClean="0"/>
              <a:t>четвертой степенью тугоухости </a:t>
            </a:r>
            <a:r>
              <a:rPr lang="ru-RU" dirty="0" smtClean="0"/>
              <a:t>порог слухового восприятия составляет 71-60 </a:t>
            </a:r>
            <a:r>
              <a:rPr lang="ru-RU" dirty="0" err="1" smtClean="0"/>
              <a:t>дб</a:t>
            </a:r>
            <a:r>
              <a:rPr lang="ru-RU" dirty="0" smtClean="0"/>
              <a:t>. Это означает, что даже крик у уха они слышат неразборчиво. Это состояние на границе с глухотой. Коммуникация с окружающими значительно нарушена. Речевое развитие своеобразно. Если ребенок теряет слух в школьном возрасте, то частично они могут опираться на сохранный слух. Но в дальнейшем у них формируются искаженные слуховые образы фонем, приближенные образы слов, что делает их речь </a:t>
            </a:r>
            <a:r>
              <a:rPr lang="ru-RU" dirty="0" err="1" smtClean="0"/>
              <a:t>малоразборчивой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961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/>
          <a:lstStyle/>
          <a:p>
            <a:r>
              <a:rPr lang="ru-RU" dirty="0" smtClean="0"/>
              <a:t>Недостаток языкового опыта у слабослышащих детей всегда приводит к ограничению словарного запаса, предметно-ситуативным заменам слов, аграмматизмам.</a:t>
            </a:r>
          </a:p>
          <a:p>
            <a:r>
              <a:rPr lang="ru-RU" dirty="0" smtClean="0"/>
              <a:t>Например : На уроке ребенок не смог услышать термин или понятие; либо услышал в искаженном виде. Следовательно ребенок в дальнейшем не запомнил это слово и не сможет в дальнейшем соотнести значение этого слова в учебной или жизненной ситуации, соответственно понятийный словарь не обогащается.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23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/>
          <a:lstStyle/>
          <a:p>
            <a:r>
              <a:rPr lang="ru-RU" b="1" dirty="0" smtClean="0"/>
              <a:t>Глухие </a:t>
            </a:r>
            <a:r>
              <a:rPr lang="ru-RU" b="1" dirty="0" err="1" smtClean="0"/>
              <a:t>ранооглохшие</a:t>
            </a:r>
            <a:r>
              <a:rPr lang="ru-RU" b="1" dirty="0" smtClean="0"/>
              <a:t> дети</a:t>
            </a:r>
            <a:r>
              <a:rPr lang="ru-RU" dirty="0" smtClean="0"/>
              <a:t>, это дети с врожденной глухотой, либо потерявшие слух до начала или в разгаре сенситивного периода, еще их обозначают как </a:t>
            </a:r>
            <a:r>
              <a:rPr lang="ru-RU" dirty="0" err="1" smtClean="0"/>
              <a:t>долингвальные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Глухие позднооглохшие дети</a:t>
            </a:r>
            <a:r>
              <a:rPr lang="ru-RU" dirty="0" smtClean="0"/>
              <a:t>, </a:t>
            </a:r>
            <a:r>
              <a:rPr lang="ru-RU" dirty="0" err="1" smtClean="0"/>
              <a:t>постлингвальные</a:t>
            </a:r>
            <a:r>
              <a:rPr lang="ru-RU" dirty="0" smtClean="0"/>
              <a:t>. Глухота возникла после окончания сенситивного речевого периода, после 5 лет. В таких случаях словесная речь уже сформирована, а развитие мышления приближено к уровню слышащих сверстников. Это наиболее благоприятная группа для слухопротезирования.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Психолого-педагогическая классификация </a:t>
            </a:r>
            <a:r>
              <a:rPr lang="ru-RU" dirty="0" err="1" smtClean="0"/>
              <a:t>Боскис</a:t>
            </a:r>
            <a:r>
              <a:rPr lang="ru-RU" dirty="0" smtClean="0"/>
              <a:t> Р.М.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9679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r>
              <a:rPr lang="ru-RU" b="1" dirty="0" smtClean="0"/>
              <a:t>Слабослышащие, тугоухие дети </a:t>
            </a:r>
            <a:r>
              <a:rPr lang="ru-RU" dirty="0" smtClean="0"/>
              <a:t>– дети с частичным нарушением слуха, врожденным или приобретенным в разгар сенситивного речевого периода. Остатки слуха позволяют самостоятельно овладеть словесной речью, в зависимости от уровня самостоятельно достигнутого речевого развития. Среди них могут быть дети имеющие в своем лексиконе несколько сотен слов, с грубыми нарушениями фонематического и грамматического характера. Тугоухие дети наиболее перспективные в плане обучения и дальнейшего трудоустройства.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4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ru-RU" dirty="0" smtClean="0"/>
              <a:t>Отдельные образовательные учреждения.</a:t>
            </a:r>
          </a:p>
          <a:p>
            <a:r>
              <a:rPr lang="ru-RU" dirty="0" smtClean="0"/>
              <a:t>Специальный класс в массовой школе.</a:t>
            </a:r>
          </a:p>
          <a:p>
            <a:r>
              <a:rPr lang="ru-RU" dirty="0" smtClean="0"/>
              <a:t>Инклюзивно в массовой школе.</a:t>
            </a:r>
          </a:p>
          <a:p>
            <a:r>
              <a:rPr lang="ru-RU" dirty="0" smtClean="0"/>
              <a:t>Выбор образовательного учреждения осуществляют родители.</a:t>
            </a:r>
          </a:p>
          <a:p>
            <a:r>
              <a:rPr lang="ru-RU" dirty="0" smtClean="0"/>
              <a:t>Образовательное учреждение для обучающегося должно создать специальные условия для обучения, согласно рекомендациям в заключении ТПМПК.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Обучение детей с нарушением слуха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21531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1075</TotalTime>
  <Words>1521</Words>
  <Application>Microsoft Office PowerPoint</Application>
  <PresentationFormat>Экран (4:3)</PresentationFormat>
  <Paragraphs>56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Волна</vt:lpstr>
      <vt:lpstr>МАОУ СШ №6</vt:lpstr>
      <vt:lpstr>Медицинская классификация глухоты (степень потери слуха в дб)</vt:lpstr>
      <vt:lpstr>Презентация PowerPoint</vt:lpstr>
      <vt:lpstr>Презентация PowerPoint</vt:lpstr>
      <vt:lpstr>Презентация PowerPoint</vt:lpstr>
      <vt:lpstr>Презентация PowerPoint</vt:lpstr>
      <vt:lpstr>Психолого-педагогическая классификация Боскис Р.М.</vt:lpstr>
      <vt:lpstr>Презентация PowerPoint</vt:lpstr>
      <vt:lpstr>Обучение детей с нарушением слуха</vt:lpstr>
      <vt:lpstr>Условия в классе.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Субкультура глухих</vt:lpstr>
      <vt:lpstr>Презентация PowerPoint</vt:lpstr>
      <vt:lpstr>Презентация PowerPoint</vt:lpstr>
      <vt:lpstr>Презентация PowerPoint</vt:lpstr>
      <vt:lpstr>Язык глухих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 Илиевска</dc:creator>
  <cp:lastModifiedBy>ВАС</cp:lastModifiedBy>
  <cp:revision>63</cp:revision>
  <dcterms:created xsi:type="dcterms:W3CDTF">2021-11-15T10:04:41Z</dcterms:created>
  <dcterms:modified xsi:type="dcterms:W3CDTF">2025-01-30T01:30:53Z</dcterms:modified>
</cp:coreProperties>
</file>