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92" r:id="rId3"/>
    <p:sldId id="32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2" r:id="rId13"/>
    <p:sldId id="303" r:id="rId14"/>
    <p:sldId id="304" r:id="rId15"/>
    <p:sldId id="301" r:id="rId16"/>
    <p:sldId id="305" r:id="rId17"/>
    <p:sldId id="308" r:id="rId18"/>
    <p:sldId id="309" r:id="rId19"/>
    <p:sldId id="310" r:id="rId20"/>
    <p:sldId id="311" r:id="rId21"/>
    <p:sldId id="312" r:id="rId22"/>
    <p:sldId id="31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A547945-3AF6-40B5-93DE-D2579E8176A7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882027-759B-4500-A013-3B8C2E7D71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СЕМИНАР на тему:</a:t>
            </a:r>
          </a:p>
          <a:p>
            <a:r>
              <a:rPr lang="ru-RU" b="1" dirty="0" smtClean="0"/>
              <a:t>«Особенности образовательного процесса обучающихся с тяжелыми нарушениями речи»</a:t>
            </a:r>
          </a:p>
          <a:p>
            <a:endParaRPr lang="ru-RU" b="1" dirty="0"/>
          </a:p>
          <a:p>
            <a:r>
              <a:rPr lang="ru-RU" b="1" dirty="0" smtClean="0"/>
              <a:t>Докладчик: учитель-дефектолог Илиевска Наталья Валентиновна</a:t>
            </a:r>
          </a:p>
          <a:p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МАОУ СШ №6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8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Недоразвитие устной речи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Нарушение чтения и письма при недоразвитии устной речи</a:t>
            </a:r>
          </a:p>
          <a:p>
            <a:r>
              <a:rPr lang="ru-RU" dirty="0" err="1">
                <a:solidFill>
                  <a:schemeClr val="bg2">
                    <a:lumMod val="50000"/>
                  </a:schemeClr>
                </a:solidFill>
                <a:latin typeface="Arial"/>
              </a:rPr>
              <a:t>Т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емпоритмическое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нарушение речи (заикание) проходящее и вновь возобновляется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Нарушение речи после травм (афазия, дизартрия, механическая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дислалия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Нарушение голоса (периоды мутации)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Нарушение письма: отдельные стойкие специфические  ошибки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проявления заболеваний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215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Снижение скорости письма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Недостаточное понимание прочитанного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Орфографические ошибки</a:t>
            </a:r>
          </a:p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Дисфония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Дисграфия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Дислексия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78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Недоразвитие устной речи связано с органическим поражением центральной нервной системы. У обучающихся, перешедших на ступень основного общего образования отмечается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несформированность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лексической системы и грамматического строя языка, проявляющиеся как в бытовом общении, так и в более сложных коммуникативных ситуациях. Ограниченность понимания текстовой информации (от понимания скрытого смысла до восприятия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фактологии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текста) и возможности продуктивной работы с текстом (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пересказ,высказывание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). Нарушение произношения, фонологический дефицит.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95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666666"/>
                </a:solidFill>
                <a:latin typeface="Arial"/>
              </a:rPr>
              <a:t> 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rPr>
              <a:t>У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rPr>
              <a:t> таких школьников имеются проблемы с логически простроенными высказываниями, так как недостаточно развит уровень словесно-логического мышления, однако наглядно-образное и наглядно-логическое мышление сохранно.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rPr>
              <a:t>Отмечаются сужение объема вербальной памяти т устойчивости вербального внимания, проблемы сохранения вербальных образов. </a:t>
            </a:r>
          </a:p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</a:rPr>
              <a:t>Снижена возможность овладения учащимися абстрактным содержанием материала (математика, задачи, теоремы, физика) при условии минимизации средств оформления (словесная инструкция)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390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700808"/>
            <a:ext cx="7408333" cy="4425355"/>
          </a:xfrm>
        </p:spPr>
        <p:txBody>
          <a:bodyPr/>
          <a:lstStyle/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Дисграфия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дислексия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носят стационарный или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прогредиентный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характер( нарастают ухудшения), могут проявляться как на уровне проявления нарушений устной речи или изолированно. В тяжелых случаях наступает аграфия и алексия.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Таким образом учащиеся с тяжелыми нарушениями речи демонстрируют стойкую неуспеваемость по русскому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чзыку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, литературе, и дисциплинам, которые предполагают работу с текстовым материалом.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7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Заикание у подростков данной категории имеет различную степень проявления от регулярных запинок судорожного характера до тяжелой степени выраженности. В коммуникативном плане тяжесть заболевания проявляется незначительными колебаниями до резких ограничениях коммуникации.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446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r>
              <a:rPr lang="ru-RU" dirty="0" smtClean="0"/>
              <a:t>У  обучающихся с тяжелыми нарушениями речи на уровне основного общего образования отмечается низкий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учебной мотивации. Снижены умения планирования свой деятельности, регуляции собственного поведения и контроля. На фоне </a:t>
            </a:r>
            <a:r>
              <a:rPr lang="ru-RU" dirty="0" err="1" smtClean="0"/>
              <a:t>речеязыковой</a:t>
            </a:r>
            <a:r>
              <a:rPr lang="ru-RU" dirty="0" smtClean="0"/>
              <a:t> и коммуникативной недостаточности у подростков возникают психологические искажения, учебный негативизм, деструктивное поведение, проблемы социализации.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813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Зрительное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восприятие преобладает над слуховым, поэтому надо опираться на наглядные пособия и демонстрацию учебный материала. 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Страдает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концентрация внимания и произвольность, поэтому учебный материал должен быть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дозированным.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Из-за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нарушения памяти при обучении детей с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ТНР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необходимо многократное повторение учебного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материала. 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/>
              </a:rPr>
              <a:t>Методы 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педагогической коррекции </a:t>
            </a:r>
            <a:r>
              <a:rPr lang="ru-RU" dirty="0">
                <a:solidFill>
                  <a:schemeClr val="bg1"/>
                </a:solidFill>
                <a:latin typeface="Arial"/>
              </a:rPr>
              <a:t>при работе с детьми с 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ТНР 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40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Использование специальных индивидуальных карточек, позволяющих перевести изучаемый материал на наглядную основу.  (Литература и математика)</a:t>
            </a:r>
          </a:p>
          <a:p>
            <a:r>
              <a:rPr lang="ru-RU" b="1" dirty="0" err="1" smtClean="0"/>
              <a:t>Денотатный</a:t>
            </a:r>
            <a:r>
              <a:rPr lang="ru-RU" b="1" dirty="0" smtClean="0"/>
              <a:t> </a:t>
            </a:r>
            <a:r>
              <a:rPr lang="ru-RU" b="1" dirty="0"/>
              <a:t>граф</a:t>
            </a:r>
          </a:p>
          <a:p>
            <a:r>
              <a:rPr lang="ru-RU" dirty="0"/>
              <a:t>Алгоритм построения </a:t>
            </a:r>
            <a:r>
              <a:rPr lang="ru-RU" dirty="0" err="1"/>
              <a:t>денотатного</a:t>
            </a:r>
            <a:r>
              <a:rPr lang="ru-RU" dirty="0"/>
              <a:t> графа:</a:t>
            </a:r>
          </a:p>
          <a:p>
            <a:r>
              <a:rPr lang="ru-RU" dirty="0"/>
              <a:t>выделение ключевого слова – определяющего понятия - …(по </a:t>
            </a:r>
            <a:r>
              <a:rPr lang="ru-RU" b="1" dirty="0"/>
              <a:t>вашему примеру</a:t>
            </a:r>
            <a:r>
              <a:rPr lang="ru-RU" dirty="0"/>
              <a:t>)</a:t>
            </a:r>
          </a:p>
          <a:p>
            <a:r>
              <a:rPr lang="ru-RU" dirty="0"/>
              <a:t>чередование имени и глагола в графе – именем может быть одно существительное или группа существительных в сочетании с другими именными частями речи; глагол выражает динамику мысли, движение от понятия к его существенному признаку (</a:t>
            </a:r>
            <a:r>
              <a:rPr lang="ru-RU" b="1" dirty="0"/>
              <a:t>перечислите глаголы, которые выделили или существительные – имена</a:t>
            </a:r>
            <a:r>
              <a:rPr lang="ru-RU" dirty="0"/>
              <a:t>)</a:t>
            </a:r>
          </a:p>
          <a:p>
            <a:r>
              <a:rPr lang="ru-RU" dirty="0"/>
              <a:t>необходимо соблюдать точный выбор глагола (глаголы обозначающие цель – направлять, предполагать, приводить, давать…, глаголы, обозначающие процесс достижения результата – достигать, осуществляться, глаголы, обозначающие предпосылки достижения результата – основываться, базироваться, опираться; глаголы-связки, с помощью которых осуществляется выход на определение значения понятия)</a:t>
            </a:r>
          </a:p>
          <a:p>
            <a:r>
              <a:rPr lang="ru-RU" dirty="0"/>
              <a:t>дробление ключевого понятия по мере построения графа на слова – «веточки»- …</a:t>
            </a:r>
          </a:p>
          <a:p>
            <a:r>
              <a:rPr lang="ru-RU" dirty="0"/>
              <a:t>соотнесение каждого слова-«веточки» с ключевым словом с целью исключения каких-либо несоответствий, противоречий.</a:t>
            </a:r>
          </a:p>
          <a:p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педагогической коррекции для детей с ТНР.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901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Специальная организация словарной работы. </a:t>
            </a:r>
          </a:p>
          <a:p>
            <a:r>
              <a:rPr lang="ru-RU" dirty="0" err="1"/>
              <a:t>Семантизация</a:t>
            </a:r>
            <a:r>
              <a:rPr lang="ru-RU" dirty="0"/>
              <a:t> лексики — это различные способы объяснения обучаемым значений еще неизвестных им слов. Существует несколько таких способов. Так, при объяснении значения новых слов можно использовать рисунки, схемы, фильмы и другие аудиовизуальные средства.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1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Тяжёлые нарушения речи (ТНР) – это группа стойких, специфических отклонений в развитии речевой функции, у детей при сохранном слухе и интеллекте. Понятие ТНР общее, педагогическое, а в медицинской терминологии подразумевает заболевания алалия, афазия, дизартрия,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ринолалия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,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логоневроз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. Лечением речевых нарушений занимается врач-невролог.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Клинико-психолого-педагогическая характеристика детей с ТНР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21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Использование различных видов моделирования грамматического материала. Например, схема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636912"/>
            <a:ext cx="6696744" cy="352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97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Однако, педагогу необходимо понимать, что обучающиеся с ТНР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не удерживают в памяти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таблицы и схемы, на уроках нужно периодически обращаться к содержанию памяток и подсказок.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Во время речевых высказываний не в коем случае не сбивать ребенка, не мешать ему формировать мысль. Можно давать предварительную установку: Говори правильно, красиво, не торопись, думай, как лучше сказать, чтобы тебя все поняли.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629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Заикающемуся ребенку давать больше времени на подготовку ответа, можно с места, либо письменный вариант. Для детей с нарушением письма и чтения время на выполнение задания может быть увеличено, можно предоставлять аудиозапись задания, либо несколько раз зачитать ребенку задание.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44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260648"/>
            <a:ext cx="8712968" cy="622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9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Биологические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Arial"/>
              </a:rPr>
              <a:t>: патология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беременности, гипоксия плода (нарушение кровообращения в плаценте).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Заболевания матери(корь, грипп, герпес, ВИЧ, краснуха)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Травмы матери во время беременности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Резус-конфликт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Родовые травмы, травмы головы ребенка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Употребление матерью алкоголя и наркотиков,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табакокурение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Arial"/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Неустойчивая психика матери, наследственная предрасположенность к речевым патологиям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"/>
              </a:rPr>
              <a:t>Причины </a:t>
            </a:r>
            <a:r>
              <a:rPr lang="ru-RU" dirty="0" smtClean="0">
                <a:solidFill>
                  <a:schemeClr val="bg1"/>
                </a:solidFill>
                <a:latin typeface="Arial"/>
              </a:rPr>
              <a:t>ТНР </a:t>
            </a:r>
            <a:r>
              <a:rPr lang="ru-RU" dirty="0">
                <a:solidFill>
                  <a:srgbClr val="666666"/>
                </a:solidFill>
                <a:latin typeface="Arial"/>
              </a:rPr>
              <a:t/>
            </a:r>
            <a:br>
              <a:rPr lang="ru-RU" dirty="0">
                <a:solidFill>
                  <a:srgbClr val="666666"/>
                </a:solidFill>
                <a:latin typeface="Arial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85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Внешние факторы: неблагополучие в семье, дефицит речевого общения, неблагоприятное речевое окружение (глухие инвалиды в семье), стрессовые ситуации.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ТНР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965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1 группа. Речь может отсутствовать, речевой запас бедный, самостоятельная речь состоит из отдельных звуков или звукоподражательных элементов, активно развита мимика и жестикуляция.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 группа. Речь не соответствует возрастной норме, словарный запас на бытовом уровне, в процессе общения используют предложения, состоящие из 2-4 слов.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детей с речевыми нарушениями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961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3 группа. У ребенка развернутая фразовая речь, с выраженными лексико-грамматическими и фонетико-фонематическими нарушениями речи.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4 группа. Развернутая речь с элементами недостаточного развития языкового аппарата.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Группы детей с речевыми нарушениями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82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Дизартрия – нарушение произносительной стороны речи, связанное с нарушением центральной нервной системы и речевого аппарата.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Алалия моторная  - нарушение всех компонентов речи. Ребенок понимает обращенную речь, но сам не разговаривает вследствие поражения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речедвигательных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отделов головного мозга в доречевой период.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Нарушения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679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Алалия сенсорная. Ребенок слышит, но не понимает обращенную речь. Возникает при поражении слухоречевых отделов в головном мозге в период формирования речи.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Афазия – распад речи, вследствие поражения коры головного мозга.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Заикание (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логоневроз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) – нарушение ритма и темпа речи, (в результате спазма гортани).</a:t>
            </a:r>
          </a:p>
          <a:p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Ринорлалия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 – искажение произношения звуков (гнусавость) возникает при анатомических отклонениях. Речь приобретает </a:t>
            </a:r>
            <a:r>
              <a:rPr lang="ru-RU" smtClean="0">
                <a:solidFill>
                  <a:schemeClr val="bg2">
                    <a:lumMod val="50000"/>
                  </a:schemeClr>
                </a:solidFill>
                <a:latin typeface="Arial"/>
              </a:rPr>
              <a:t>носовой оттенок.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Нарушение речи.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49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1796</TotalTime>
  <Words>876</Words>
  <Application>Microsoft Office PowerPoint</Application>
  <PresentationFormat>Экран (4:3)</PresentationFormat>
  <Paragraphs>73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МАОУ СШ №6</vt:lpstr>
      <vt:lpstr>Клинико-психолого-педагогическая характеристика детей с ТНР</vt:lpstr>
      <vt:lpstr>Презентация PowerPoint</vt:lpstr>
      <vt:lpstr>Причины ТНР  </vt:lpstr>
      <vt:lpstr>Причины ТНР</vt:lpstr>
      <vt:lpstr>Группы детей с речевыми нарушениями</vt:lpstr>
      <vt:lpstr>Группы детей с речевыми нарушениями</vt:lpstr>
      <vt:lpstr>Нарушения речи</vt:lpstr>
      <vt:lpstr>Нарушение речи.</vt:lpstr>
      <vt:lpstr>Основные проявления заболеваний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педагогической коррекции при работе с детьми с ТНР  </vt:lpstr>
      <vt:lpstr>Методы педагогической коррекции для детей с ТНР.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Илиевска</dc:creator>
  <cp:lastModifiedBy>ВАС</cp:lastModifiedBy>
  <cp:revision>98</cp:revision>
  <dcterms:created xsi:type="dcterms:W3CDTF">2021-11-15T10:04:41Z</dcterms:created>
  <dcterms:modified xsi:type="dcterms:W3CDTF">2025-01-30T01:35:56Z</dcterms:modified>
</cp:coreProperties>
</file>