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387" r:id="rId2"/>
    <p:sldId id="393" r:id="rId3"/>
    <p:sldId id="314" r:id="rId4"/>
    <p:sldId id="375" r:id="rId5"/>
    <p:sldId id="377" r:id="rId6"/>
    <p:sldId id="378" r:id="rId7"/>
    <p:sldId id="386" r:id="rId8"/>
    <p:sldId id="335" r:id="rId9"/>
    <p:sldId id="391" r:id="rId10"/>
    <p:sldId id="388" r:id="rId11"/>
    <p:sldId id="389" r:id="rId12"/>
    <p:sldId id="390" r:id="rId13"/>
    <p:sldId id="392" r:id="rId14"/>
  </p:sldIdLst>
  <p:sldSz cx="9144000" cy="5143500" type="screen16x9"/>
  <p:notesSz cx="6808788" cy="9940925"/>
  <p:embeddedFontLst>
    <p:embeddedFont>
      <p:font typeface="Nunito" panose="020B0604020202020204" charset="-52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rial Black" panose="020B0A04020102020204" pitchFamily="34" charset="0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B05B7-2B0A-4794-A495-1E08D2CF436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F1C054-ACA8-472A-BB5F-D5BBA61AE07A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2">
                  <a:lumMod val="10000"/>
                </a:schemeClr>
              </a:solidFill>
            </a:rPr>
            <a:t>На</a:t>
          </a:r>
          <a:r>
            <a:rPr lang="ru-RU" sz="1400" b="1" baseline="0" dirty="0">
              <a:solidFill>
                <a:schemeClr val="tx2">
                  <a:lumMod val="10000"/>
                </a:schemeClr>
              </a:solidFill>
            </a:rPr>
            <a:t> соответствие должности</a:t>
          </a:r>
          <a:endParaRPr lang="ru-RU" sz="1400" b="1" dirty="0">
            <a:solidFill>
              <a:schemeClr val="tx2">
                <a:lumMod val="10000"/>
              </a:schemeClr>
            </a:solidFill>
          </a:endParaRPr>
        </a:p>
      </dgm:t>
    </dgm:pt>
    <dgm:pt modelId="{74C6F113-19D3-4A94-8DBA-8F4622C256C9}" type="parTrans" cxnId="{E3EEC334-148B-4685-9097-AC7ADEA1F491}">
      <dgm:prSet/>
      <dgm:spPr/>
      <dgm:t>
        <a:bodyPr/>
        <a:lstStyle/>
        <a:p>
          <a:endParaRPr lang="ru-RU"/>
        </a:p>
      </dgm:t>
    </dgm:pt>
    <dgm:pt modelId="{794216F9-0047-4930-BF0A-3F63E738ECE1}" type="sibTrans" cxnId="{E3EEC334-148B-4685-9097-AC7ADEA1F491}">
      <dgm:prSet/>
      <dgm:spPr/>
      <dgm:t>
        <a:bodyPr/>
        <a:lstStyle/>
        <a:p>
          <a:endParaRPr lang="ru-RU"/>
        </a:p>
      </dgm:t>
    </dgm:pt>
    <dgm:pt modelId="{53EBC4DD-0C82-4E57-8560-4F57EC3A848C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2">
                  <a:lumMod val="10000"/>
                </a:schemeClr>
              </a:solidFill>
            </a:rPr>
            <a:t>Первая</a:t>
          </a:r>
          <a:r>
            <a:rPr lang="ru-RU" sz="1400" b="1" baseline="0" dirty="0">
              <a:solidFill>
                <a:schemeClr val="tx2">
                  <a:lumMod val="10000"/>
                </a:schemeClr>
              </a:solidFill>
            </a:rPr>
            <a:t> квалификационная категория </a:t>
          </a:r>
          <a:endParaRPr lang="ru-RU" sz="1400" b="1" dirty="0">
            <a:solidFill>
              <a:schemeClr val="tx2">
                <a:lumMod val="10000"/>
              </a:schemeClr>
            </a:solidFill>
          </a:endParaRPr>
        </a:p>
      </dgm:t>
    </dgm:pt>
    <dgm:pt modelId="{01A69B95-1728-4AC7-A067-F5DB170A0FC6}" type="parTrans" cxnId="{FB954757-3AE5-4F22-AA83-A57A950D7250}">
      <dgm:prSet/>
      <dgm:spPr/>
      <dgm:t>
        <a:bodyPr/>
        <a:lstStyle/>
        <a:p>
          <a:endParaRPr lang="ru-RU"/>
        </a:p>
      </dgm:t>
    </dgm:pt>
    <dgm:pt modelId="{58648BD8-2C6C-4591-BF27-0EF0B4D75F93}" type="sibTrans" cxnId="{FB954757-3AE5-4F22-AA83-A57A950D7250}">
      <dgm:prSet/>
      <dgm:spPr/>
      <dgm:t>
        <a:bodyPr/>
        <a:lstStyle/>
        <a:p>
          <a:endParaRPr lang="ru-RU"/>
        </a:p>
      </dgm:t>
    </dgm:pt>
    <dgm:pt modelId="{98ED4DC7-78A5-4DD3-BC99-6CEA630BA4A0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2">
                  <a:lumMod val="10000"/>
                </a:schemeClr>
              </a:solidFill>
            </a:rPr>
            <a:t>Высшая  </a:t>
          </a:r>
          <a:r>
            <a:rPr lang="ru-RU" sz="1200" b="1" dirty="0">
              <a:solidFill>
                <a:schemeClr val="tx2">
                  <a:lumMod val="10000"/>
                </a:schemeClr>
              </a:solidFill>
            </a:rPr>
            <a:t>квалификационная</a:t>
          </a:r>
          <a:r>
            <a:rPr lang="ru-RU" sz="1400" b="1" dirty="0">
              <a:solidFill>
                <a:schemeClr val="tx2">
                  <a:lumMod val="10000"/>
                </a:schemeClr>
              </a:solidFill>
            </a:rPr>
            <a:t>  категория </a:t>
          </a:r>
        </a:p>
      </dgm:t>
    </dgm:pt>
    <dgm:pt modelId="{208BBB8C-F2A1-4F6D-8B76-B9DA925BCDE9}" type="parTrans" cxnId="{986E7FEF-5E52-4672-8407-396C49A0B39D}">
      <dgm:prSet/>
      <dgm:spPr/>
      <dgm:t>
        <a:bodyPr/>
        <a:lstStyle/>
        <a:p>
          <a:endParaRPr lang="ru-RU"/>
        </a:p>
      </dgm:t>
    </dgm:pt>
    <dgm:pt modelId="{F06AD611-ADB5-41CD-A94E-D80A1C694533}" type="sibTrans" cxnId="{986E7FEF-5E52-4672-8407-396C49A0B39D}">
      <dgm:prSet/>
      <dgm:spPr/>
      <dgm:t>
        <a:bodyPr/>
        <a:lstStyle/>
        <a:p>
          <a:endParaRPr lang="ru-RU"/>
        </a:p>
      </dgm:t>
    </dgm:pt>
    <dgm:pt modelId="{AF7B3AE9-93C1-42B3-A4BC-189701674A3F}">
      <dgm:prSet custT="1"/>
      <dgm:spPr/>
      <dgm:t>
        <a:bodyPr/>
        <a:lstStyle/>
        <a:p>
          <a:r>
            <a:rPr lang="ru-RU" sz="1300" b="1" dirty="0">
              <a:solidFill>
                <a:schemeClr val="bg2"/>
              </a:solidFill>
            </a:rPr>
            <a:t>«педагог-методист», «педагог-наставник»</a:t>
          </a:r>
        </a:p>
      </dgm:t>
    </dgm:pt>
    <dgm:pt modelId="{AB8C4651-90CE-452B-B762-DF711772654F}" type="parTrans" cxnId="{5CB97075-C0F2-4004-861A-E06CD98D0361}">
      <dgm:prSet/>
      <dgm:spPr/>
      <dgm:t>
        <a:bodyPr/>
        <a:lstStyle/>
        <a:p>
          <a:endParaRPr lang="ru-RU"/>
        </a:p>
      </dgm:t>
    </dgm:pt>
    <dgm:pt modelId="{691C5558-DC25-47BB-BC93-A2462C0FF0CC}" type="sibTrans" cxnId="{5CB97075-C0F2-4004-861A-E06CD98D0361}">
      <dgm:prSet/>
      <dgm:spPr/>
      <dgm:t>
        <a:bodyPr/>
        <a:lstStyle/>
        <a:p>
          <a:endParaRPr lang="ru-RU"/>
        </a:p>
      </dgm:t>
    </dgm:pt>
    <dgm:pt modelId="{A0F3770F-7475-4E8C-923C-D2EDE8A9216D}" type="pres">
      <dgm:prSet presAssocID="{55EB05B7-2B0A-4794-A495-1E08D2CF436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11BCA0-FD1E-4446-B34D-9AE218CF2803}" type="pres">
      <dgm:prSet presAssocID="{55EB05B7-2B0A-4794-A495-1E08D2CF436D}" presName="arrow" presStyleLbl="bgShp" presStyleIdx="0" presStyleCnt="1" custScaleX="138095"/>
      <dgm:spPr/>
    </dgm:pt>
    <dgm:pt modelId="{E8F96C25-6F3D-4992-A8DF-141BFDEE713B}" type="pres">
      <dgm:prSet presAssocID="{55EB05B7-2B0A-4794-A495-1E08D2CF436D}" presName="arrowDiagram4" presStyleCnt="0"/>
      <dgm:spPr/>
    </dgm:pt>
    <dgm:pt modelId="{56D00DCF-1726-4814-97F6-423D1B217E41}" type="pres">
      <dgm:prSet presAssocID="{B9F1C054-ACA8-472A-BB5F-D5BBA61AE07A}" presName="bullet4a" presStyleLbl="node1" presStyleIdx="0" presStyleCnt="4" custLinFactX="-67526" custLinFactY="-100000" custLinFactNeighborX="-100000" custLinFactNeighborY="-194846"/>
      <dgm:spPr/>
    </dgm:pt>
    <dgm:pt modelId="{FE5EE411-DBC1-4FAF-84E3-07D820963912}" type="pres">
      <dgm:prSet presAssocID="{B9F1C054-ACA8-472A-BB5F-D5BBA61AE07A}" presName="textBox4a" presStyleLbl="revTx" presStyleIdx="0" presStyleCnt="4" custScaleX="166620" custScaleY="76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EACB7-0882-449C-8D54-1E9699361B2D}" type="pres">
      <dgm:prSet presAssocID="{53EBC4DD-0C82-4E57-8560-4F57EC3A848C}" presName="bullet4b" presStyleLbl="node1" presStyleIdx="1" presStyleCnt="4"/>
      <dgm:spPr/>
    </dgm:pt>
    <dgm:pt modelId="{B8212FC8-CD2E-4E8B-94BD-CCC75CA4520E}" type="pres">
      <dgm:prSet presAssocID="{53EBC4DD-0C82-4E57-8560-4F57EC3A848C}" presName="textBox4b" presStyleLbl="revTx" presStyleIdx="1" presStyleCnt="4" custScaleY="81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084EB-AFEE-41DC-A427-698772BE8899}" type="pres">
      <dgm:prSet presAssocID="{98ED4DC7-78A5-4DD3-BC99-6CEA630BA4A0}" presName="bullet4c" presStyleLbl="node1" presStyleIdx="2" presStyleCnt="4"/>
      <dgm:spPr/>
    </dgm:pt>
    <dgm:pt modelId="{4C610E2E-C757-4A1F-8E79-DE5DAD648116}" type="pres">
      <dgm:prSet presAssocID="{98ED4DC7-78A5-4DD3-BC99-6CEA630BA4A0}" presName="textBox4c" presStyleLbl="revTx" presStyleIdx="2" presStyleCnt="4" custScaleX="106981" custScaleY="72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5CEBA-545C-4666-BFCB-BABCA4CA99EC}" type="pres">
      <dgm:prSet presAssocID="{AF7B3AE9-93C1-42B3-A4BC-189701674A3F}" presName="bullet4d" presStyleLbl="node1" presStyleIdx="3" presStyleCnt="4"/>
      <dgm:spPr/>
    </dgm:pt>
    <dgm:pt modelId="{961A859C-8CCE-4E37-ACB9-54258A5FF14A}" type="pres">
      <dgm:prSet presAssocID="{AF7B3AE9-93C1-42B3-A4BC-189701674A3F}" presName="textBox4d" presStyleLbl="revTx" presStyleIdx="3" presStyleCnt="4" custScaleX="131582" custScaleY="73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EEC334-148B-4685-9097-AC7ADEA1F491}" srcId="{55EB05B7-2B0A-4794-A495-1E08D2CF436D}" destId="{B9F1C054-ACA8-472A-BB5F-D5BBA61AE07A}" srcOrd="0" destOrd="0" parTransId="{74C6F113-19D3-4A94-8DBA-8F4622C256C9}" sibTransId="{794216F9-0047-4930-BF0A-3F63E738ECE1}"/>
    <dgm:cxn modelId="{A78BF850-D2EA-4444-8AEB-1CCFD402FAAB}" type="presOf" srcId="{53EBC4DD-0C82-4E57-8560-4F57EC3A848C}" destId="{B8212FC8-CD2E-4E8B-94BD-CCC75CA4520E}" srcOrd="0" destOrd="0" presId="urn:microsoft.com/office/officeart/2005/8/layout/arrow2"/>
    <dgm:cxn modelId="{185DFDB2-8679-46F2-914D-8F1E8D9D322B}" type="presOf" srcId="{55EB05B7-2B0A-4794-A495-1E08D2CF436D}" destId="{A0F3770F-7475-4E8C-923C-D2EDE8A9216D}" srcOrd="0" destOrd="0" presId="urn:microsoft.com/office/officeart/2005/8/layout/arrow2"/>
    <dgm:cxn modelId="{986E7FEF-5E52-4672-8407-396C49A0B39D}" srcId="{55EB05B7-2B0A-4794-A495-1E08D2CF436D}" destId="{98ED4DC7-78A5-4DD3-BC99-6CEA630BA4A0}" srcOrd="2" destOrd="0" parTransId="{208BBB8C-F2A1-4F6D-8B76-B9DA925BCDE9}" sibTransId="{F06AD611-ADB5-41CD-A94E-D80A1C694533}"/>
    <dgm:cxn modelId="{5CB97075-C0F2-4004-861A-E06CD98D0361}" srcId="{55EB05B7-2B0A-4794-A495-1E08D2CF436D}" destId="{AF7B3AE9-93C1-42B3-A4BC-189701674A3F}" srcOrd="3" destOrd="0" parTransId="{AB8C4651-90CE-452B-B762-DF711772654F}" sibTransId="{691C5558-DC25-47BB-BC93-A2462C0FF0CC}"/>
    <dgm:cxn modelId="{9F763147-D323-4770-AD58-71EC7E694582}" type="presOf" srcId="{B9F1C054-ACA8-472A-BB5F-D5BBA61AE07A}" destId="{FE5EE411-DBC1-4FAF-84E3-07D820963912}" srcOrd="0" destOrd="0" presId="urn:microsoft.com/office/officeart/2005/8/layout/arrow2"/>
    <dgm:cxn modelId="{4941BD2F-993D-4F42-A1E0-4D11ACEA66B4}" type="presOf" srcId="{98ED4DC7-78A5-4DD3-BC99-6CEA630BA4A0}" destId="{4C610E2E-C757-4A1F-8E79-DE5DAD648116}" srcOrd="0" destOrd="0" presId="urn:microsoft.com/office/officeart/2005/8/layout/arrow2"/>
    <dgm:cxn modelId="{05461B16-B9B1-4E2D-AC86-79FE55EE64E7}" type="presOf" srcId="{AF7B3AE9-93C1-42B3-A4BC-189701674A3F}" destId="{961A859C-8CCE-4E37-ACB9-54258A5FF14A}" srcOrd="0" destOrd="0" presId="urn:microsoft.com/office/officeart/2005/8/layout/arrow2"/>
    <dgm:cxn modelId="{FB954757-3AE5-4F22-AA83-A57A950D7250}" srcId="{55EB05B7-2B0A-4794-A495-1E08D2CF436D}" destId="{53EBC4DD-0C82-4E57-8560-4F57EC3A848C}" srcOrd="1" destOrd="0" parTransId="{01A69B95-1728-4AC7-A067-F5DB170A0FC6}" sibTransId="{58648BD8-2C6C-4591-BF27-0EF0B4D75F93}"/>
    <dgm:cxn modelId="{ECFCD151-1D5D-43A8-BCEF-B22B3DE957FC}" type="presParOf" srcId="{A0F3770F-7475-4E8C-923C-D2EDE8A9216D}" destId="{DC11BCA0-FD1E-4446-B34D-9AE218CF2803}" srcOrd="0" destOrd="0" presId="urn:microsoft.com/office/officeart/2005/8/layout/arrow2"/>
    <dgm:cxn modelId="{FDE5AE72-3340-49DD-9DFB-3379B1802C86}" type="presParOf" srcId="{A0F3770F-7475-4E8C-923C-D2EDE8A9216D}" destId="{E8F96C25-6F3D-4992-A8DF-141BFDEE713B}" srcOrd="1" destOrd="0" presId="urn:microsoft.com/office/officeart/2005/8/layout/arrow2"/>
    <dgm:cxn modelId="{66C1780F-EB16-45C7-ABCB-4B71E0399C0E}" type="presParOf" srcId="{E8F96C25-6F3D-4992-A8DF-141BFDEE713B}" destId="{56D00DCF-1726-4814-97F6-423D1B217E41}" srcOrd="0" destOrd="0" presId="urn:microsoft.com/office/officeart/2005/8/layout/arrow2"/>
    <dgm:cxn modelId="{70A63CD2-67D4-4528-88BF-0AE7BF955AEA}" type="presParOf" srcId="{E8F96C25-6F3D-4992-A8DF-141BFDEE713B}" destId="{FE5EE411-DBC1-4FAF-84E3-07D820963912}" srcOrd="1" destOrd="0" presId="urn:microsoft.com/office/officeart/2005/8/layout/arrow2"/>
    <dgm:cxn modelId="{861B22E4-61F5-465F-8828-98ACF7925D58}" type="presParOf" srcId="{E8F96C25-6F3D-4992-A8DF-141BFDEE713B}" destId="{9CCEACB7-0882-449C-8D54-1E9699361B2D}" srcOrd="2" destOrd="0" presId="urn:microsoft.com/office/officeart/2005/8/layout/arrow2"/>
    <dgm:cxn modelId="{183D1B68-7990-42AE-B259-45415EE96B8B}" type="presParOf" srcId="{E8F96C25-6F3D-4992-A8DF-141BFDEE713B}" destId="{B8212FC8-CD2E-4E8B-94BD-CCC75CA4520E}" srcOrd="3" destOrd="0" presId="urn:microsoft.com/office/officeart/2005/8/layout/arrow2"/>
    <dgm:cxn modelId="{50CC96FC-BC9B-42E0-9E70-82DC7B476297}" type="presParOf" srcId="{E8F96C25-6F3D-4992-A8DF-141BFDEE713B}" destId="{2E4084EB-AFEE-41DC-A427-698772BE8899}" srcOrd="4" destOrd="0" presId="urn:microsoft.com/office/officeart/2005/8/layout/arrow2"/>
    <dgm:cxn modelId="{3441AE5E-A8A9-472A-A10D-610B4F484262}" type="presParOf" srcId="{E8F96C25-6F3D-4992-A8DF-141BFDEE713B}" destId="{4C610E2E-C757-4A1F-8E79-DE5DAD648116}" srcOrd="5" destOrd="0" presId="urn:microsoft.com/office/officeart/2005/8/layout/arrow2"/>
    <dgm:cxn modelId="{251D1BE0-F716-4E61-8ADC-1D90A00960D0}" type="presParOf" srcId="{E8F96C25-6F3D-4992-A8DF-141BFDEE713B}" destId="{3EB5CEBA-545C-4666-BFCB-BABCA4CA99EC}" srcOrd="6" destOrd="0" presId="urn:microsoft.com/office/officeart/2005/8/layout/arrow2"/>
    <dgm:cxn modelId="{67B353C1-EABC-4A65-B9A5-9603A8F5B5A5}" type="presParOf" srcId="{E8F96C25-6F3D-4992-A8DF-141BFDEE713B}" destId="{961A859C-8CCE-4E37-ACB9-54258A5FF14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1BCA0-FD1E-4446-B34D-9AE218CF2803}">
      <dsp:nvSpPr>
        <dsp:cNvPr id="0" name=""/>
        <dsp:cNvSpPr/>
      </dsp:nvSpPr>
      <dsp:spPr>
        <a:xfrm>
          <a:off x="701046" y="0"/>
          <a:ext cx="6827507" cy="309004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00DCF-1726-4814-97F6-423D1B217E41}">
      <dsp:nvSpPr>
        <dsp:cNvPr id="0" name=""/>
        <dsp:cNvSpPr/>
      </dsp:nvSpPr>
      <dsp:spPr>
        <a:xfrm>
          <a:off x="1939257" y="1962474"/>
          <a:ext cx="113713" cy="1137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EE411-DBC1-4FAF-84E3-07D820963912}">
      <dsp:nvSpPr>
        <dsp:cNvPr id="0" name=""/>
        <dsp:cNvSpPr/>
      </dsp:nvSpPr>
      <dsp:spPr>
        <a:xfrm>
          <a:off x="1904999" y="2439597"/>
          <a:ext cx="1408664" cy="565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5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2">
                  <a:lumMod val="10000"/>
                </a:schemeClr>
              </a:solidFill>
            </a:rPr>
            <a:t>На</a:t>
          </a:r>
          <a:r>
            <a:rPr lang="ru-RU" sz="1400" b="1" kern="1200" baseline="0" dirty="0">
              <a:solidFill>
                <a:schemeClr val="tx2">
                  <a:lumMod val="10000"/>
                </a:schemeClr>
              </a:solidFill>
            </a:rPr>
            <a:t> соответствие должности</a:t>
          </a:r>
          <a:endParaRPr lang="ru-RU" sz="14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1904999" y="2439597"/>
        <a:ext cx="1408664" cy="565457"/>
      </dsp:txXfrm>
    </dsp:sp>
    <dsp:sp modelId="{9CCEACB7-0882-449C-8D54-1E9699361B2D}">
      <dsp:nvSpPr>
        <dsp:cNvPr id="0" name=""/>
        <dsp:cNvSpPr/>
      </dsp:nvSpPr>
      <dsp:spPr>
        <a:xfrm>
          <a:off x="2933168" y="1579010"/>
          <a:ext cx="197762" cy="197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12FC8-CD2E-4E8B-94BD-CCC75CA4520E}">
      <dsp:nvSpPr>
        <dsp:cNvPr id="0" name=""/>
        <dsp:cNvSpPr/>
      </dsp:nvSpPr>
      <dsp:spPr>
        <a:xfrm>
          <a:off x="3032049" y="1811460"/>
          <a:ext cx="1038253" cy="1145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9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2">
                  <a:lumMod val="10000"/>
                </a:schemeClr>
              </a:solidFill>
            </a:rPr>
            <a:t>Первая</a:t>
          </a:r>
          <a:r>
            <a:rPr lang="ru-RU" sz="1400" b="1" kern="1200" baseline="0" dirty="0">
              <a:solidFill>
                <a:schemeClr val="tx2">
                  <a:lumMod val="10000"/>
                </a:schemeClr>
              </a:solidFill>
            </a:rPr>
            <a:t> квалификационная категория </a:t>
          </a:r>
          <a:endParaRPr lang="ru-RU" sz="14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3032049" y="1811460"/>
        <a:ext cx="1038253" cy="1145012"/>
      </dsp:txXfrm>
    </dsp:sp>
    <dsp:sp modelId="{2E4084EB-AFEE-41DC-A427-698772BE8899}">
      <dsp:nvSpPr>
        <dsp:cNvPr id="0" name=""/>
        <dsp:cNvSpPr/>
      </dsp:nvSpPr>
      <dsp:spPr>
        <a:xfrm>
          <a:off x="3959061" y="1049377"/>
          <a:ext cx="262035" cy="2620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10E2E-C757-4A1F-8E79-DE5DAD648116}">
      <dsp:nvSpPr>
        <dsp:cNvPr id="0" name=""/>
        <dsp:cNvSpPr/>
      </dsp:nvSpPr>
      <dsp:spPr>
        <a:xfrm>
          <a:off x="4053839" y="1445702"/>
          <a:ext cx="1110734" cy="1379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84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2">
                  <a:lumMod val="10000"/>
                </a:schemeClr>
              </a:solidFill>
            </a:rPr>
            <a:t>Высшая  </a:t>
          </a:r>
          <a:r>
            <a:rPr lang="ru-RU" sz="1200" b="1" kern="1200" dirty="0">
              <a:solidFill>
                <a:schemeClr val="tx2">
                  <a:lumMod val="10000"/>
                </a:schemeClr>
              </a:solidFill>
            </a:rPr>
            <a:t>квалификационная</a:t>
          </a:r>
          <a:r>
            <a:rPr lang="ru-RU" sz="1400" b="1" kern="1200" dirty="0">
              <a:solidFill>
                <a:schemeClr val="tx2">
                  <a:lumMod val="10000"/>
                </a:schemeClr>
              </a:solidFill>
            </a:rPr>
            <a:t>  категория </a:t>
          </a:r>
        </a:p>
      </dsp:txBody>
      <dsp:txXfrm>
        <a:off x="4053839" y="1445702"/>
        <a:ext cx="1110734" cy="1379031"/>
      </dsp:txXfrm>
    </dsp:sp>
    <dsp:sp modelId="{3EB5CEBA-545C-4666-BFCB-BABCA4CA99EC}">
      <dsp:nvSpPr>
        <dsp:cNvPr id="0" name=""/>
        <dsp:cNvSpPr/>
      </dsp:nvSpPr>
      <dsp:spPr>
        <a:xfrm>
          <a:off x="5076420" y="698967"/>
          <a:ext cx="351028" cy="351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A859C-8CCE-4E37-ACB9-54258A5FF14A}">
      <dsp:nvSpPr>
        <dsp:cNvPr id="0" name=""/>
        <dsp:cNvSpPr/>
      </dsp:nvSpPr>
      <dsp:spPr>
        <a:xfrm>
          <a:off x="5087984" y="1163756"/>
          <a:ext cx="1366155" cy="163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003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2"/>
              </a:solidFill>
            </a:rPr>
            <a:t>«педагог-методист», «педагог-наставник»</a:t>
          </a:r>
        </a:p>
      </dsp:txBody>
      <dsp:txXfrm>
        <a:off x="5087984" y="1163756"/>
        <a:ext cx="1366155" cy="1637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3" tIns="91553" rIns="91553" bIns="9155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33582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f8d9847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f8d9847c7_0_21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553" tIns="91553" rIns="91553" bIns="9155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82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90964" y="8696323"/>
            <a:ext cx="2976658" cy="459374"/>
          </a:xfrm>
          <a:prstGeom prst="rect">
            <a:avLst/>
          </a:prstGeom>
        </p:spPr>
        <p:txBody>
          <a:bodyPr lIns="91568" tIns="45784" rIns="91568" bIns="45784"/>
          <a:lstStyle/>
          <a:p>
            <a:fld id="{4027F386-6F7F-4D13-B9BD-81921F690B8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7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7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72BF1-D35D-43F8-A2AC-6916CDF3B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826" y="1822833"/>
            <a:ext cx="8074741" cy="1448100"/>
          </a:xfrm>
        </p:spPr>
        <p:txBody>
          <a:bodyPr/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Новые подходы к аттестации педагогических работников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FDE4A0-AD00-459B-BD00-04F2E4CB08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Заместитель директора Кузнецова Н.А.</a:t>
            </a:r>
          </a:p>
        </p:txBody>
      </p:sp>
    </p:spTree>
    <p:extLst>
      <p:ext uri="{BB962C8B-B14F-4D97-AF65-F5344CB8AC3E}">
        <p14:creationId xmlns:p14="http://schemas.microsoft.com/office/powerpoint/2010/main" val="2183339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36A17-E651-4346-A3A0-51E02F23F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80220"/>
            <a:ext cx="6424200" cy="59731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Критерии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ОПИСАНИЯ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921028-4BF2-4DF7-9CB4-3563419A1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49" y="818535"/>
            <a:ext cx="7919269" cy="112576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Трудовая функция 1. «Общепедагогическая функция». Обучение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25A855-22D5-4419-A470-7D80138129C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19150" y="1194619"/>
            <a:ext cx="7919268" cy="3367931"/>
          </a:xfrm>
        </p:spPr>
        <p:txBody>
          <a:bodyPr/>
          <a:lstStyle/>
          <a:p>
            <a:pPr marL="146050" indent="0">
              <a:buNone/>
            </a:pPr>
            <a:r>
              <a:rPr lang="ru-RU" sz="1400" dirty="0">
                <a:solidFill>
                  <a:schemeClr val="bg2"/>
                </a:solidFill>
              </a:rPr>
              <a:t>1. Разработка и реализация программ в рамках ООП</a:t>
            </a:r>
          </a:p>
          <a:p>
            <a:pPr marL="146050" indent="0">
              <a:buNone/>
            </a:pPr>
            <a:r>
              <a:rPr lang="ru-RU" sz="1400" dirty="0">
                <a:solidFill>
                  <a:schemeClr val="bg2"/>
                </a:solidFill>
              </a:rPr>
              <a:t>2. </a:t>
            </a:r>
          </a:p>
          <a:p>
            <a:r>
              <a:rPr lang="ru-RU" sz="1400" dirty="0">
                <a:solidFill>
                  <a:schemeClr val="bg2"/>
                </a:solidFill>
              </a:rPr>
              <a:t>Осуществление </a:t>
            </a:r>
            <a:r>
              <a:rPr lang="ru-RU" sz="1400" dirty="0" err="1">
                <a:solidFill>
                  <a:schemeClr val="bg2"/>
                </a:solidFill>
              </a:rPr>
              <a:t>профдеятельности</a:t>
            </a:r>
            <a:r>
              <a:rPr lang="ru-RU" sz="1400" dirty="0">
                <a:solidFill>
                  <a:schemeClr val="bg2"/>
                </a:solidFill>
              </a:rPr>
              <a:t> в соответствии с ФГОС. </a:t>
            </a:r>
          </a:p>
          <a:p>
            <a:r>
              <a:rPr lang="ru-RU" sz="1400" dirty="0">
                <a:solidFill>
                  <a:schemeClr val="bg2"/>
                </a:solidFill>
              </a:rPr>
              <a:t>    Планирование и проведений занятий</a:t>
            </a:r>
          </a:p>
          <a:p>
            <a:r>
              <a:rPr lang="ru-RU" sz="1400" dirty="0">
                <a:solidFill>
                  <a:schemeClr val="bg2"/>
                </a:solidFill>
              </a:rPr>
              <a:t>    Систематический анализ эффективности учебных занятий и подходов к обучению</a:t>
            </a:r>
          </a:p>
          <a:p>
            <a:r>
              <a:rPr lang="ru-RU" sz="1400" dirty="0">
                <a:solidFill>
                  <a:schemeClr val="bg2"/>
                </a:solidFill>
              </a:rPr>
              <a:t>    Формирование УУД</a:t>
            </a:r>
          </a:p>
          <a:p>
            <a:r>
              <a:rPr lang="ru-RU" sz="1400" dirty="0">
                <a:solidFill>
                  <a:schemeClr val="bg2"/>
                </a:solidFill>
              </a:rPr>
              <a:t>    Формирование навыков, связанных с ИКТ</a:t>
            </a:r>
          </a:p>
          <a:p>
            <a:r>
              <a:rPr lang="ru-RU" sz="1400" dirty="0">
                <a:solidFill>
                  <a:schemeClr val="bg2"/>
                </a:solidFill>
              </a:rPr>
              <a:t>    Формирование мотивации</a:t>
            </a:r>
          </a:p>
          <a:p>
            <a:pPr marL="146050" indent="0">
              <a:buNone/>
            </a:pPr>
            <a:r>
              <a:rPr lang="ru-RU" sz="1400" dirty="0">
                <a:solidFill>
                  <a:schemeClr val="bg2"/>
                </a:solidFill>
              </a:rPr>
              <a:t>3. </a:t>
            </a:r>
          </a:p>
          <a:p>
            <a:r>
              <a:rPr lang="ru-RU" sz="1400" dirty="0">
                <a:solidFill>
                  <a:schemeClr val="bg2"/>
                </a:solidFill>
              </a:rPr>
              <a:t>Организация и осуществление контроля и оценки учебных достижений, текущих и итоговых  результатов</a:t>
            </a:r>
          </a:p>
          <a:p>
            <a:r>
              <a:rPr lang="ru-RU" sz="1400" dirty="0">
                <a:solidFill>
                  <a:schemeClr val="bg2"/>
                </a:solidFill>
              </a:rPr>
              <a:t>     Объективная оценка знаний обучающихся на основе и тестирования и других методов контроля в соответствии с реальными учебными возможностями детей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41F371-7767-403E-9F59-AD3693EEC591}"/>
              </a:ext>
            </a:extLst>
          </p:cNvPr>
          <p:cNvSpPr/>
          <p:nvPr/>
        </p:nvSpPr>
        <p:spPr>
          <a:xfrm>
            <a:off x="6821129" y="339213"/>
            <a:ext cx="2027903" cy="479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Показатели 1 - 3 </a:t>
            </a:r>
          </a:p>
        </p:txBody>
      </p:sp>
    </p:spTree>
    <p:extLst>
      <p:ext uri="{BB962C8B-B14F-4D97-AF65-F5344CB8AC3E}">
        <p14:creationId xmlns:p14="http://schemas.microsoft.com/office/powerpoint/2010/main" val="330454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36A17-E651-4346-A3A0-51E02F23F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80220"/>
            <a:ext cx="6424200" cy="59731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Критерии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ОПИСАНИЯ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921028-4BF2-4DF7-9CB4-3563419A1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49" y="818535"/>
            <a:ext cx="7919269" cy="112576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Трудовая функция 2. «Воспитательная деятельность»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25A855-22D5-4419-A470-7D80138129C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19150" y="1194619"/>
            <a:ext cx="7919268" cy="3367931"/>
          </a:xfrm>
        </p:spPr>
        <p:txBody>
          <a:bodyPr/>
          <a:lstStyle/>
          <a:p>
            <a:pPr marL="146050" indent="0">
              <a:buNone/>
            </a:pPr>
            <a:r>
              <a:rPr lang="ru-RU" sz="3200" dirty="0">
                <a:solidFill>
                  <a:schemeClr val="bg2"/>
                </a:solidFill>
              </a:rPr>
              <a:t>1.  - 7  трудовых действий</a:t>
            </a:r>
          </a:p>
          <a:p>
            <a:pPr marL="146050" indent="0">
              <a:buNone/>
            </a:pPr>
            <a:r>
              <a:rPr lang="ru-RU" sz="3200" dirty="0">
                <a:solidFill>
                  <a:schemeClr val="bg2"/>
                </a:solidFill>
              </a:rPr>
              <a:t>2.  - 5 трудовых действий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41F371-7767-403E-9F59-AD3693EEC591}"/>
              </a:ext>
            </a:extLst>
          </p:cNvPr>
          <p:cNvSpPr/>
          <p:nvPr/>
        </p:nvSpPr>
        <p:spPr>
          <a:xfrm>
            <a:off x="6821129" y="339213"/>
            <a:ext cx="2027903" cy="479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Показатели 1 - 3 </a:t>
            </a:r>
          </a:p>
        </p:txBody>
      </p:sp>
    </p:spTree>
    <p:extLst>
      <p:ext uri="{BB962C8B-B14F-4D97-AF65-F5344CB8AC3E}">
        <p14:creationId xmlns:p14="http://schemas.microsoft.com/office/powerpoint/2010/main" val="36716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36A17-E651-4346-A3A0-51E02F23F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80220"/>
            <a:ext cx="6424200" cy="59731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Критерии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ОПИСАНИЯ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921028-4BF2-4DF7-9CB4-3563419A1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49" y="818535"/>
            <a:ext cx="7919269" cy="112576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Трудовая функция 3. «Развивающая деятельность»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25A855-22D5-4419-A470-7D80138129C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19150" y="1194619"/>
            <a:ext cx="7919268" cy="3367931"/>
          </a:xfrm>
        </p:spPr>
        <p:txBody>
          <a:bodyPr/>
          <a:lstStyle/>
          <a:p>
            <a:pPr marL="146050" indent="0">
              <a:buNone/>
            </a:pPr>
            <a:r>
              <a:rPr lang="ru-RU" sz="3200" dirty="0">
                <a:solidFill>
                  <a:schemeClr val="bg2"/>
                </a:solidFill>
              </a:rPr>
              <a:t>1.  - 6  трудовых действий</a:t>
            </a:r>
          </a:p>
          <a:p>
            <a:pPr marL="146050" indent="0">
              <a:buNone/>
            </a:pPr>
            <a:r>
              <a:rPr lang="ru-RU" sz="3200" dirty="0">
                <a:solidFill>
                  <a:schemeClr val="bg2"/>
                </a:solidFill>
              </a:rPr>
              <a:t>2.  - 2 трудовых действия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41F371-7767-403E-9F59-AD3693EEC591}"/>
              </a:ext>
            </a:extLst>
          </p:cNvPr>
          <p:cNvSpPr/>
          <p:nvPr/>
        </p:nvSpPr>
        <p:spPr>
          <a:xfrm>
            <a:off x="6821129" y="339213"/>
            <a:ext cx="2027903" cy="479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Показатели 1 - 3 </a:t>
            </a:r>
          </a:p>
        </p:txBody>
      </p:sp>
    </p:spTree>
    <p:extLst>
      <p:ext uri="{BB962C8B-B14F-4D97-AF65-F5344CB8AC3E}">
        <p14:creationId xmlns:p14="http://schemas.microsoft.com/office/powerpoint/2010/main" val="2362047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36A17-E651-4346-A3A0-51E02F23F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80220"/>
            <a:ext cx="6424200" cy="59731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Критерии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ОПИСАНИЯ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921028-4BF2-4DF7-9CB4-3563419A1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49" y="818535"/>
            <a:ext cx="7919269" cy="112576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Профессиональное развитие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25A855-22D5-4419-A470-7D80138129C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19150" y="1194619"/>
            <a:ext cx="7919268" cy="3367931"/>
          </a:xfrm>
        </p:spPr>
        <p:txBody>
          <a:bodyPr/>
          <a:lstStyle/>
          <a:p>
            <a:pPr marL="146050" indent="0">
              <a:buNone/>
            </a:pPr>
            <a:r>
              <a:rPr lang="ru-RU" sz="2400" dirty="0">
                <a:solidFill>
                  <a:schemeClr val="bg2"/>
                </a:solidFill>
              </a:rPr>
              <a:t>1. </a:t>
            </a:r>
            <a:r>
              <a:rPr lang="ru-RU" sz="2400" b="1" dirty="0">
                <a:solidFill>
                  <a:schemeClr val="bg2"/>
                </a:solidFill>
              </a:rPr>
              <a:t>Деятельность педагога в области профессионального развития</a:t>
            </a:r>
          </a:p>
          <a:p>
            <a:pPr marL="146050" indent="0">
              <a:buNone/>
            </a:pPr>
            <a:r>
              <a:rPr lang="ru-RU" sz="2400" dirty="0">
                <a:solidFill>
                  <a:schemeClr val="bg2"/>
                </a:solidFill>
              </a:rPr>
              <a:t>2. Дополнительные критерии и показатели</a:t>
            </a:r>
          </a:p>
          <a:p>
            <a:r>
              <a:rPr lang="ru-RU" sz="2400" dirty="0">
                <a:solidFill>
                  <a:schemeClr val="bg2"/>
                </a:solidFill>
              </a:rPr>
              <a:t>Опубликованные УМ пособия (! уровень)</a:t>
            </a:r>
          </a:p>
          <a:p>
            <a:r>
              <a:rPr lang="ru-RU" sz="2400" dirty="0">
                <a:solidFill>
                  <a:schemeClr val="bg2"/>
                </a:solidFill>
              </a:rPr>
              <a:t>Грамоты, БП  и т.п. (! уровень)</a:t>
            </a:r>
          </a:p>
          <a:p>
            <a:r>
              <a:rPr lang="ru-RU" sz="2400" dirty="0">
                <a:solidFill>
                  <a:schemeClr val="bg2"/>
                </a:solidFill>
              </a:rPr>
              <a:t>Участие в </a:t>
            </a:r>
            <a:r>
              <a:rPr lang="ru-RU" sz="2400" dirty="0" err="1">
                <a:solidFill>
                  <a:schemeClr val="bg2"/>
                </a:solidFill>
              </a:rPr>
              <a:t>профконкурсах</a:t>
            </a:r>
            <a:r>
              <a:rPr lang="ru-RU" sz="2400" dirty="0">
                <a:solidFill>
                  <a:schemeClr val="bg2"/>
                </a:solidFill>
              </a:rPr>
              <a:t> (! статус)</a:t>
            </a:r>
          </a:p>
          <a:p>
            <a:r>
              <a:rPr lang="ru-RU" sz="2400" dirty="0">
                <a:solidFill>
                  <a:schemeClr val="bg2"/>
                </a:solidFill>
              </a:rPr>
              <a:t>Ведомственные награды </a:t>
            </a:r>
            <a:endParaRPr lang="ru-RU" sz="1400" dirty="0">
              <a:solidFill>
                <a:schemeClr val="bg2"/>
              </a:solidFill>
            </a:endParaRPr>
          </a:p>
          <a:p>
            <a:pPr marL="146050" indent="0">
              <a:buNone/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профессиональной деятельности оформляется с активными ссылками на сайт ОО/педагога/профессионального сообщества</a:t>
            </a:r>
            <a:endParaRPr lang="ru-RU" sz="1400" dirty="0">
              <a:solidFill>
                <a:schemeClr val="bg2"/>
              </a:solidFill>
            </a:endParaRPr>
          </a:p>
          <a:p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41F371-7767-403E-9F59-AD3693EEC591}"/>
              </a:ext>
            </a:extLst>
          </p:cNvPr>
          <p:cNvSpPr/>
          <p:nvPr/>
        </p:nvSpPr>
        <p:spPr>
          <a:xfrm>
            <a:off x="6821129" y="339213"/>
            <a:ext cx="2027903" cy="479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Показатели 4 - 5</a:t>
            </a:r>
          </a:p>
        </p:txBody>
      </p:sp>
    </p:spTree>
    <p:extLst>
      <p:ext uri="{BB962C8B-B14F-4D97-AF65-F5344CB8AC3E}">
        <p14:creationId xmlns:p14="http://schemas.microsoft.com/office/powerpoint/2010/main" val="404788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dirty="0">
                <a:solidFill>
                  <a:srgbClr val="FF0000"/>
                </a:solidFill>
              </a:rPr>
              <a:t>Приказ </a:t>
            </a:r>
            <a:r>
              <a:rPr lang="ru-RU" sz="3000" dirty="0" err="1">
                <a:solidFill>
                  <a:srgbClr val="FF0000"/>
                </a:solidFill>
              </a:rPr>
              <a:t>Минпросвещения</a:t>
            </a:r>
            <a:r>
              <a:rPr lang="ru-RU" sz="3000" dirty="0">
                <a:solidFill>
                  <a:srgbClr val="FF0000"/>
                </a:solidFill>
              </a:rPr>
              <a:t> России </a:t>
            </a:r>
          </a:p>
          <a:p>
            <a:pPr marL="0" indent="0" algn="ctr">
              <a:buNone/>
            </a:pPr>
            <a:r>
              <a:rPr lang="ru-RU" sz="3000" dirty="0">
                <a:solidFill>
                  <a:srgbClr val="FF0000"/>
                </a:solidFill>
              </a:rPr>
              <a:t>от 24.03.2023 № 196</a:t>
            </a:r>
          </a:p>
          <a:p>
            <a:pPr marL="0" indent="0" algn="ctr">
              <a:buNone/>
            </a:pPr>
            <a:r>
              <a:rPr lang="ru-RU" sz="3000" dirty="0"/>
              <a:t>«Об утверждении Порядка проведения аттестации педагогических работников организаций, осуществляющих образовательную деятельность»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58763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538" y="1327354"/>
            <a:ext cx="8147636" cy="317090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chemeClr val="accent6"/>
                </a:solidFill>
              </a:rPr>
              <a:t>Процедура аттестации</a:t>
            </a:r>
            <a:r>
              <a:rPr lang="ru-RU" altLang="ru-RU" sz="2400" b="1" dirty="0"/>
              <a:t/>
            </a:r>
            <a:br>
              <a:rPr lang="ru-RU" altLang="ru-RU" sz="2400" b="1" dirty="0"/>
            </a:b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dirty="0"/>
              <a:t> </a:t>
            </a:r>
            <a:r>
              <a:rPr lang="ru-RU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Аттестация педагогических работников в целях подтверждения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соответствия</a:t>
            </a:r>
            <a:r>
              <a:rPr lang="ru-RU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педагогических работников занимаемым ими должностям проводится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раз в 5 лет </a:t>
            </a:r>
            <a:r>
              <a:rPr lang="ru-RU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основе оценки их профессиональной деятельности аттестационными комиссиями, самостоятельно формируемыми организациями. </a:t>
            </a:r>
            <a:r>
              <a:rPr lang="ru-RU" sz="1300" dirty="0">
                <a:solidFill>
                  <a:schemeClr val="bg2"/>
                </a:solidFill>
              </a:rPr>
              <a:t/>
            </a:r>
            <a:br>
              <a:rPr lang="ru-RU" sz="1300" dirty="0">
                <a:solidFill>
                  <a:schemeClr val="bg2"/>
                </a:solidFill>
              </a:rPr>
            </a:b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altLang="ru-RU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Сроки действия квалификационных категорий (первой, высшей, </a:t>
            </a:r>
            <a:r>
              <a:rPr lang="ru-RU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«педагог-методист» и «педагог-наставник</a:t>
            </a:r>
            <a:r>
              <a:rPr lang="ru-RU" sz="1300" dirty="0">
                <a:solidFill>
                  <a:schemeClr val="bg2"/>
                </a:solidFill>
              </a:rPr>
              <a:t>»</a:t>
            </a:r>
            <a:r>
              <a:rPr lang="ru-RU" altLang="ru-RU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 Порядком </a:t>
            </a:r>
            <a:r>
              <a:rPr lang="ru-RU" alt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установлены.</a:t>
            </a:r>
            <a:br>
              <a:rPr lang="ru-RU" alt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altLang="ru-RU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Аттестация на соответствие квалификационной категории </a:t>
            </a:r>
            <a:r>
              <a:rPr lang="ru-RU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проходит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желанию</a:t>
            </a:r>
            <a:r>
              <a:rPr lang="ru-RU" alt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alt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altLang="ru-RU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Заявления подаются лично</a:t>
            </a:r>
            <a:r>
              <a:rPr lang="ru-RU" altLang="ru-RU" sz="13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почте с уведомлением </a:t>
            </a:r>
            <a:r>
              <a:rPr lang="ru-RU" altLang="ru-RU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или в </a:t>
            </a:r>
            <a:r>
              <a:rPr lang="ru-RU" alt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форме </a:t>
            </a:r>
            <a:r>
              <a:rPr lang="ru-RU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электронного документа с использованием информационно-телекоммуникационных сетей общего пользования «Интернет», либо посредством федеральной государственной информационной системы "Единый портал государственных и муниципальных услуг (функций)" (далее - ЕПГУ), либо региональных порталов государственных и муниципальных услуг, интегрированных с ЕПГУ (далее- заявление в аттестационную комиссию) </a:t>
            </a:r>
            <a:br>
              <a:rPr lang="ru-RU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altLang="ru-RU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Заявления о проведении аттестации подаются независимо от продолжительности работы в организации, в том числе </a:t>
            </a:r>
            <a:r>
              <a:rPr lang="ru-RU" alt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период нахождения в отпуске по уходу за ребенком.</a:t>
            </a:r>
            <a:br>
              <a:rPr lang="ru-RU" alt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высшую категорию </a:t>
            </a:r>
            <a:r>
              <a:rPr lang="ru-RU" altLang="ru-RU" sz="13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впервые</a:t>
            </a:r>
            <a:r>
              <a:rPr lang="ru-RU" altLang="ru-RU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можно подать заявление через 2 года после установления первой категории.</a:t>
            </a:r>
            <a:br>
              <a:rPr lang="ru-RU" altLang="ru-RU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*  Истечение срока действия высшей </a:t>
            </a:r>
            <a:r>
              <a:rPr lang="ru-RU" altLang="ru-RU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 не ограничивает право на аттестацию педагога на </a:t>
            </a:r>
            <a:r>
              <a:rPr lang="ru-RU" alt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высшую </a:t>
            </a:r>
            <a:r>
              <a:rPr lang="ru-RU" altLang="ru-RU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категорию. </a:t>
            </a: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300" b="1" dirty="0">
                <a:latin typeface="Times New Roman" pitchFamily="18" charset="0"/>
                <a:cs typeface="Times New Roman" pitchFamily="18" charset="0"/>
              </a:rPr>
            </a:br>
            <a:endParaRPr lang="ru-RU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ctrTitle"/>
          </p:nvPr>
        </p:nvSpPr>
        <p:spPr>
          <a:xfrm>
            <a:off x="301190" y="698643"/>
            <a:ext cx="8520600" cy="893851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Порядок аттестации педагогических работников</a:t>
            </a:r>
            <a:endParaRPr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475800" y="299425"/>
            <a:ext cx="65532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381242"/>
              </p:ext>
            </p:extLst>
          </p:nvPr>
        </p:nvGraphicFramePr>
        <p:xfrm>
          <a:off x="457200" y="1282262"/>
          <a:ext cx="8229600" cy="3090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4094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306" y="-349321"/>
            <a:ext cx="7319040" cy="1890445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Оценочные процедуры и оценочные средства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7" t="36794" r="15754" b="14572"/>
          <a:stretch/>
        </p:blipFill>
        <p:spPr bwMode="auto">
          <a:xfrm>
            <a:off x="184687" y="804036"/>
            <a:ext cx="8455631" cy="4027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66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854" y="339048"/>
            <a:ext cx="7503975" cy="739740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Региональные требования (формат разработки)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0445" t="36370" r="16372" b="15024"/>
          <a:stretch/>
        </p:blipFill>
        <p:spPr bwMode="auto">
          <a:xfrm>
            <a:off x="256855" y="1078789"/>
            <a:ext cx="8589194" cy="3708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077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7BB9EE1-A356-48AC-B955-9D5A87E4F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445166"/>
              </p:ext>
            </p:extLst>
          </p:nvPr>
        </p:nvGraphicFramePr>
        <p:xfrm>
          <a:off x="57253" y="397289"/>
          <a:ext cx="8418926" cy="41315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00475">
                  <a:extLst>
                    <a:ext uri="{9D8B030D-6E8A-4147-A177-3AD203B41FA5}">
                      <a16:colId xmlns:a16="http://schemas.microsoft.com/office/drawing/2014/main" val="3728563551"/>
                    </a:ext>
                  </a:extLst>
                </a:gridCol>
                <a:gridCol w="1575536">
                  <a:extLst>
                    <a:ext uri="{9D8B030D-6E8A-4147-A177-3AD203B41FA5}">
                      <a16:colId xmlns:a16="http://schemas.microsoft.com/office/drawing/2014/main" val="3053175915"/>
                    </a:ext>
                  </a:extLst>
                </a:gridCol>
                <a:gridCol w="1575536">
                  <a:extLst>
                    <a:ext uri="{9D8B030D-6E8A-4147-A177-3AD203B41FA5}">
                      <a16:colId xmlns:a16="http://schemas.microsoft.com/office/drawing/2014/main" val="4167349327"/>
                    </a:ext>
                  </a:extLst>
                </a:gridCol>
                <a:gridCol w="1867379">
                  <a:extLst>
                    <a:ext uri="{9D8B030D-6E8A-4147-A177-3AD203B41FA5}">
                      <a16:colId xmlns:a16="http://schemas.microsoft.com/office/drawing/2014/main" val="11545811"/>
                    </a:ext>
                  </a:extLst>
                </a:gridCol>
              </a:tblGrid>
              <a:tr h="136644"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Должность</a:t>
                      </a:r>
                      <a:endParaRPr lang="ru-RU" sz="800" b="1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743228"/>
                  </a:ext>
                </a:extLst>
              </a:tr>
              <a:tr h="136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 деятельности</a:t>
                      </a:r>
                      <a:endParaRPr lang="ru-RU" sz="900" b="1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373C59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Практическая разработка (первая и высшая квалификационные категории)</a:t>
                      </a:r>
                      <a:endParaRPr lang="ru-RU" sz="900" b="1" dirty="0">
                        <a:solidFill>
                          <a:srgbClr val="373C59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910235"/>
                  </a:ext>
                </a:extLst>
              </a:tr>
              <a:tr h="335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Первая квалификационная категория</a:t>
                      </a:r>
                      <a:endParaRPr lang="ru-RU" sz="800" b="1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Высшая квалификационная категория</a:t>
                      </a:r>
                      <a:endParaRPr lang="ru-RU" sz="800" b="1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78011"/>
                  </a:ext>
                </a:extLst>
              </a:tr>
              <a:tr h="1214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Воспитатель, старший воспитатель (кроме ДОУ)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67-124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125-192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5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373C59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Практическая разработка подтверждает положения, оформленные педагогом в «Описании педагогической деятельности» - 1 балл.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373C59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Практическая разработка выполнена по заданной структуре – 1 балл.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373C59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Качество разработки (соответствие компонентов, учет возрастных особенностей и пр.) – 1 балл.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rgbClr val="373C59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3 балла</a:t>
                      </a:r>
                      <a:endParaRPr lang="ru-RU" sz="900" b="0" dirty="0">
                        <a:solidFill>
                          <a:srgbClr val="373C59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1136117"/>
                  </a:ext>
                </a:extLst>
              </a:tr>
              <a:tr h="1214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Воспитатель, старший воспитатель (ДОУ) 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64-138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139-214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790586"/>
                  </a:ext>
                </a:extLst>
              </a:tr>
              <a:tr h="1214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Инструктор-методист, старший инструктор-методист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52-107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108-166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009608"/>
                  </a:ext>
                </a:extLst>
              </a:tr>
              <a:tr h="1214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Инструктор по труду 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55-119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120-184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559273"/>
                  </a:ext>
                </a:extLst>
              </a:tr>
              <a:tr h="1214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Инструктор по физической культуре 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20-102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103-158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025457"/>
                  </a:ext>
                </a:extLst>
              </a:tr>
              <a:tr h="1214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Концертмейстер 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38-72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73-112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094460"/>
                  </a:ext>
                </a:extLst>
              </a:tr>
              <a:tr h="1214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Мастер производственного обучения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60-137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138-212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267113"/>
                  </a:ext>
                </a:extLst>
              </a:tr>
              <a:tr h="1214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Методист, старший методист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58-141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142-218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20205"/>
                  </a:ext>
                </a:extLst>
              </a:tr>
              <a:tr h="1214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Музыкальный руководитель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41-73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74-114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986830"/>
                  </a:ext>
                </a:extLst>
              </a:tr>
              <a:tr h="3664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 дополнительного образования; старший педагог дополнительного образования; преподаватель (в системе дополнительного образования)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79-150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151-232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697710"/>
                  </a:ext>
                </a:extLst>
              </a:tr>
              <a:tr h="1214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Педагог-библиотекарь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47-126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127-196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960706"/>
                  </a:ext>
                </a:extLst>
              </a:tr>
              <a:tr h="1214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Педагог-организатор 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37-104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105-162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145669"/>
                  </a:ext>
                </a:extLst>
              </a:tr>
              <a:tr h="1214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Педагог-организатор (в ДО)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802726"/>
                  </a:ext>
                </a:extLst>
              </a:tr>
              <a:tr h="1214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Педагог-психолог 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58-139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140-216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019934"/>
                  </a:ext>
                </a:extLst>
              </a:tr>
              <a:tr h="1214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Преподаватель (СПО)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67-150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151-232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889440"/>
                  </a:ext>
                </a:extLst>
              </a:tr>
              <a:tr h="2236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Преподаватель-организатор основ безопасности и защиты Родины 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50-99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100-154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296027"/>
                  </a:ext>
                </a:extLst>
              </a:tr>
              <a:tr h="1214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Руководитель физического воспитания 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42-99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100-154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895738"/>
                  </a:ext>
                </a:extLst>
              </a:tr>
              <a:tr h="24285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Советник директора по воспитанию и взаимодействию с детскими общественными объединениями 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54-154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155-238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041217"/>
                  </a:ext>
                </a:extLst>
              </a:tr>
              <a:tr h="1214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педагог 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43-136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137-210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609490"/>
                  </a:ext>
                </a:extLst>
              </a:tr>
              <a:tr h="1214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Старший вожатый 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52-120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121-186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771269"/>
                  </a:ext>
                </a:extLst>
              </a:tr>
              <a:tr h="1214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Тренер-преподаватель, старший тренер-преподаватель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81-165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166-256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685204"/>
                  </a:ext>
                </a:extLst>
              </a:tr>
              <a:tr h="1214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Тьютор 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43-102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103-158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216242"/>
                  </a:ext>
                </a:extLst>
              </a:tr>
              <a:tr h="1214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 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68-155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156-240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086650"/>
                  </a:ext>
                </a:extLst>
              </a:tr>
              <a:tr h="1214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Учитель-дефектолог 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46-87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88-136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865418"/>
                  </a:ext>
                </a:extLst>
              </a:tr>
              <a:tr h="1214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Учитель-логопед, логопед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44-82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83-128</a:t>
                      </a:r>
                      <a:endParaRPr lang="ru-RU" sz="800" b="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212" marR="332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38820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2CAC7E0-C0A6-4849-AE7E-7736B2A2BBAF}"/>
              </a:ext>
            </a:extLst>
          </p:cNvPr>
          <p:cNvGraphicFramePr>
            <a:graphicFrameLocks noGrp="1"/>
          </p:cNvGraphicFramePr>
          <p:nvPr/>
        </p:nvGraphicFramePr>
        <p:xfrm>
          <a:off x="114302" y="4811486"/>
          <a:ext cx="8860743" cy="34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136">
                  <a:extLst>
                    <a:ext uri="{9D8B030D-6E8A-4147-A177-3AD203B41FA5}">
                      <a16:colId xmlns:a16="http://schemas.microsoft.com/office/drawing/2014/main" val="851127787"/>
                    </a:ext>
                  </a:extLst>
                </a:gridCol>
                <a:gridCol w="1707299">
                  <a:extLst>
                    <a:ext uri="{9D8B030D-6E8A-4147-A177-3AD203B41FA5}">
                      <a16:colId xmlns:a16="http://schemas.microsoft.com/office/drawing/2014/main" val="4142975165"/>
                    </a:ext>
                  </a:extLst>
                </a:gridCol>
                <a:gridCol w="1707299">
                  <a:extLst>
                    <a:ext uri="{9D8B030D-6E8A-4147-A177-3AD203B41FA5}">
                      <a16:colId xmlns:a16="http://schemas.microsoft.com/office/drawing/2014/main" val="1962562814"/>
                    </a:ext>
                  </a:extLst>
                </a:gridCol>
                <a:gridCol w="1940009">
                  <a:extLst>
                    <a:ext uri="{9D8B030D-6E8A-4147-A177-3AD203B41FA5}">
                      <a16:colId xmlns:a16="http://schemas.microsoft.com/office/drawing/2014/main" val="1005847206"/>
                    </a:ext>
                  </a:extLst>
                </a:gridCol>
              </a:tblGrid>
              <a:tr h="332014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 педагогические должности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Педагог-методист</a:t>
                      </a:r>
                    </a:p>
                    <a:p>
                      <a:pPr algn="ctr"/>
                      <a:r>
                        <a:rPr lang="ru-RU" sz="900" b="0" kern="120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 и более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Педагог-наставник</a:t>
                      </a:r>
                    </a:p>
                    <a:p>
                      <a:pPr algn="ctr"/>
                      <a:r>
                        <a:rPr lang="ru-RU" sz="900" b="0" kern="1200" dirty="0">
                          <a:solidFill>
                            <a:srgbClr val="373C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 и более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0" kern="1200" dirty="0">
                        <a:solidFill>
                          <a:srgbClr val="373C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1520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2D324CC-B28F-443A-BBE2-492D1107CF00}"/>
              </a:ext>
            </a:extLst>
          </p:cNvPr>
          <p:cNvSpPr txBox="1"/>
          <p:nvPr/>
        </p:nvSpPr>
        <p:spPr>
          <a:xfrm>
            <a:off x="57252" y="55204"/>
            <a:ext cx="801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Количество баллов по уровням квалификации (чек-листы)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471148-62D7-483C-B63E-2BB647CDAF1D}"/>
              </a:ext>
            </a:extLst>
          </p:cNvPr>
          <p:cNvSpPr txBox="1"/>
          <p:nvPr/>
        </p:nvSpPr>
        <p:spPr>
          <a:xfrm>
            <a:off x="7208213" y="3304431"/>
            <a:ext cx="1766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F15B4E"/>
                </a:solidFill>
                <a:latin typeface="Arial Black" panose="020B0A04020102020204" pitchFamily="34" charset="0"/>
              </a:rPr>
              <a:t>! Единая формула</a:t>
            </a:r>
          </a:p>
        </p:txBody>
      </p:sp>
    </p:spTree>
    <p:extLst>
      <p:ext uri="{BB962C8B-B14F-4D97-AF65-F5344CB8AC3E}">
        <p14:creationId xmlns:p14="http://schemas.microsoft.com/office/powerpoint/2010/main" val="128487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97" y="328774"/>
            <a:ext cx="8250148" cy="2250039"/>
          </a:xfrm>
        </p:spPr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 показателей профессиональной деятельности 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по уровням квалификации 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srgbClr val="373C59"/>
                </a:solidFill>
                <a:latin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аттестации педагогических работников организаций, осуществляющих образовательную деятельность, утвержденный приказом Министерства просвещения Российской Федерации от 24 марта 2023 г. N 196</a:t>
            </a:r>
            <a:r>
              <a:rPr lang="ru-RU" sz="1400" dirty="0">
                <a:solidFill>
                  <a:srgbClr val="373C59"/>
                </a:solidFill>
                <a:latin typeface="Times New Roman" panose="02020603050405020304" pitchFamily="18" charset="0"/>
              </a:rPr>
              <a:t>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7" t="37237" r="16632" b="11519"/>
          <a:stretch/>
        </p:blipFill>
        <p:spPr bwMode="auto">
          <a:xfrm>
            <a:off x="359597" y="1695237"/>
            <a:ext cx="8393985" cy="3133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9D42949-1A72-416A-B8C8-BEEC5DEF1D11}"/>
              </a:ext>
            </a:extLst>
          </p:cNvPr>
          <p:cNvSpPr/>
          <p:nvPr/>
        </p:nvSpPr>
        <p:spPr>
          <a:xfrm>
            <a:off x="3937819" y="2321028"/>
            <a:ext cx="206063" cy="250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1850933-533B-4271-AA48-4D2706D35428}"/>
              </a:ext>
            </a:extLst>
          </p:cNvPr>
          <p:cNvSpPr/>
          <p:nvPr/>
        </p:nvSpPr>
        <p:spPr>
          <a:xfrm>
            <a:off x="3959527" y="2903589"/>
            <a:ext cx="206063" cy="250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EA92B81-E964-4D2F-A303-2ABA25B9E3CF}"/>
              </a:ext>
            </a:extLst>
          </p:cNvPr>
          <p:cNvSpPr/>
          <p:nvPr/>
        </p:nvSpPr>
        <p:spPr>
          <a:xfrm>
            <a:off x="3959527" y="3353726"/>
            <a:ext cx="206063" cy="250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767935E-999C-4A30-B3BA-011133DDD1B1}"/>
              </a:ext>
            </a:extLst>
          </p:cNvPr>
          <p:cNvSpPr/>
          <p:nvPr/>
        </p:nvSpPr>
        <p:spPr>
          <a:xfrm>
            <a:off x="3959526" y="4091290"/>
            <a:ext cx="206063" cy="250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039483B-DDE2-4AF7-8990-3B11E03F13A2}"/>
              </a:ext>
            </a:extLst>
          </p:cNvPr>
          <p:cNvSpPr/>
          <p:nvPr/>
        </p:nvSpPr>
        <p:spPr>
          <a:xfrm>
            <a:off x="3959526" y="4520774"/>
            <a:ext cx="206063" cy="250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37963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917D7-0C30-4826-86C4-6EB54B14C0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Критерии описания по должности «Учитель»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43D7DB-E629-497D-AA79-47DC2DEB6A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Готовые формулировки! </a:t>
            </a:r>
            <a:r>
              <a:rPr lang="ru-RU" dirty="0">
                <a:solidFill>
                  <a:schemeClr val="bg2"/>
                </a:solidFill>
              </a:rPr>
              <a:t>дополняем примерами</a:t>
            </a:r>
          </a:p>
        </p:txBody>
      </p:sp>
    </p:spTree>
    <p:extLst>
      <p:ext uri="{BB962C8B-B14F-4D97-AF65-F5344CB8AC3E}">
        <p14:creationId xmlns:p14="http://schemas.microsoft.com/office/powerpoint/2010/main" val="2443473554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523</Words>
  <Application>Microsoft Office PowerPoint</Application>
  <PresentationFormat>Экран (16:9)</PresentationFormat>
  <Paragraphs>147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Nunito</vt:lpstr>
      <vt:lpstr>Calibri</vt:lpstr>
      <vt:lpstr>Times New Roman</vt:lpstr>
      <vt:lpstr>Arial Black</vt:lpstr>
      <vt:lpstr>Arial</vt:lpstr>
      <vt:lpstr>Shift</vt:lpstr>
      <vt:lpstr>Новые подходы к аттестации педагогических работников</vt:lpstr>
      <vt:lpstr>Презентация PowerPoint</vt:lpstr>
      <vt:lpstr>Процедура аттестации * Аттестация педагогических работников в целях подтверждения соответствия педагогических работников занимаемым ими должностям проводится 1 раз в 5 лет на основе оценки их профессиональной деятельности аттестационными комиссиями, самостоятельно формируемыми организациями.  * Сроки действия квалификационных категорий (первой, высшей, «педагог-методист» и «педагог-наставник») Порядком не установлены. * Аттестация на соответствие квалификационной категории проходит по желанию. * Заявления подаются лично, по почте с уведомлением или в форме электронного документа с использованием информационно-телекоммуникационных сетей общего пользования «Интернет», либо посредством федеральной государственной информационной системы "Единый портал государственных и муниципальных услуг (функций)" (далее - ЕПГУ), либо региональных порталов государственных и муниципальных услуг, интегрированных с ЕПГУ (далее- заявление в аттестационную комиссию)   * Заявления о проведении аттестации подаются независимо от продолжительности работы в организации, в том числе в период нахождения в отпуске по уходу за ребенком. * На высшую категорию впервые можно подать заявление через 2 года после установления первой категории.  *  Истечение срока действия высшей квалификационной категории не ограничивает право на аттестацию педагога на высшую категорию.  </vt:lpstr>
      <vt:lpstr>Порядок аттестации педагогических работников</vt:lpstr>
      <vt:lpstr>Оценочные процедуры и оценочные средства</vt:lpstr>
      <vt:lpstr>Региональные требования (формат разработки)</vt:lpstr>
      <vt:lpstr>Презентация PowerPoint</vt:lpstr>
      <vt:lpstr>5 показателей профессиональной деятельности  по уровням квалификации  (Порядок проведения аттестации педагогических работников организаций, осуществляющих образовательную деятельность, утвержденный приказом Министерства просвещения Российской Федерации от 24 марта 2023 г. N 196)  </vt:lpstr>
      <vt:lpstr>Критерии описания по должности «Учитель»</vt:lpstr>
      <vt:lpstr>Критерии ОПИСАНИЯ</vt:lpstr>
      <vt:lpstr>Критерии ОПИСАНИЯ</vt:lpstr>
      <vt:lpstr>Критерии ОПИСАНИЯ</vt:lpstr>
      <vt:lpstr>Критерии ОПИСАНИЯ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курс  «Цифровая грамотность педагога»</dc:title>
  <cp:lastModifiedBy>User</cp:lastModifiedBy>
  <cp:revision>273</cp:revision>
  <cp:lastPrinted>2024-10-29T03:14:33Z</cp:lastPrinted>
  <dcterms:modified xsi:type="dcterms:W3CDTF">2024-10-29T03:21:04Z</dcterms:modified>
</cp:coreProperties>
</file>