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5" r:id="rId1"/>
  </p:sldMasterIdLst>
  <p:notesMasterIdLst>
    <p:notesMasterId r:id="rId29"/>
  </p:notesMasterIdLst>
  <p:sldIdLst>
    <p:sldId id="256" r:id="rId2"/>
    <p:sldId id="285" r:id="rId3"/>
    <p:sldId id="284" r:id="rId4"/>
    <p:sldId id="294" r:id="rId5"/>
    <p:sldId id="282" r:id="rId6"/>
    <p:sldId id="311" r:id="rId7"/>
    <p:sldId id="327" r:id="rId8"/>
    <p:sldId id="328" r:id="rId9"/>
    <p:sldId id="329" r:id="rId10"/>
    <p:sldId id="321" r:id="rId11"/>
    <p:sldId id="322" r:id="rId12"/>
    <p:sldId id="323" r:id="rId13"/>
    <p:sldId id="312" r:id="rId14"/>
    <p:sldId id="320" r:id="rId15"/>
    <p:sldId id="306" r:id="rId16"/>
    <p:sldId id="307" r:id="rId17"/>
    <p:sldId id="308" r:id="rId18"/>
    <p:sldId id="309" r:id="rId19"/>
    <p:sldId id="310" r:id="rId20"/>
    <p:sldId id="313" r:id="rId21"/>
    <p:sldId id="314" r:id="rId22"/>
    <p:sldId id="324" r:id="rId23"/>
    <p:sldId id="316" r:id="rId24"/>
    <p:sldId id="315" r:id="rId25"/>
    <p:sldId id="325" r:id="rId26"/>
    <p:sldId id="326" r:id="rId27"/>
    <p:sldId id="318" r:id="rId28"/>
  </p:sldIdLst>
  <p:sldSz cx="9144000" cy="6858000" type="screen4x3"/>
  <p:notesSz cx="6858000" cy="9144000"/>
  <p:defaultTextStyle>
    <a:defPPr>
      <a:defRPr lang="ru-RU"/>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F66CC"/>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67" d="100"/>
          <a:sy n="67" d="100"/>
        </p:scale>
        <p:origin x="83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76"/>
    </p:cViewPr>
  </p:sorterViewPr>
  <p:notesViewPr>
    <p:cSldViewPr>
      <p:cViewPr varScale="1">
        <p:scale>
          <a:sx n="43" d="100"/>
          <a:sy n="43" d="100"/>
        </p:scale>
        <p:origin x="-143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ru-RU"/>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ltLang="ru-RU"/>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Щелчок правит образец текста</a:t>
            </a:r>
          </a:p>
          <a:p>
            <a:pPr lvl="0"/>
            <a:r>
              <a:rPr lang="ru-RU" altLang="ru-RU" smtClean="0"/>
              <a:t>Второй уровень</a:t>
            </a:r>
          </a:p>
          <a:p>
            <a:pPr lvl="0"/>
            <a:r>
              <a:rPr lang="ru-RU" altLang="ru-RU" smtClean="0"/>
              <a:t>Третий уровень</a:t>
            </a:r>
          </a:p>
          <a:p>
            <a:pPr lvl="0"/>
            <a:r>
              <a:rPr lang="ru-RU" altLang="ru-RU" smtClean="0"/>
              <a:t>Четвертый уровень</a:t>
            </a:r>
          </a:p>
          <a:p>
            <a:pPr lvl="0"/>
            <a:r>
              <a:rPr lang="ru-RU" altLang="ru-RU" smtClean="0"/>
              <a:t>Пятый уровень</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ltLang="ru-RU"/>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B39F23A-9DED-4FCE-BB7F-9CF140A08AF6}" type="slidenum">
              <a:rPr lang="ru-RU" altLang="ru-RU"/>
              <a:pPr/>
              <a:t>‹#›</a:t>
            </a:fld>
            <a:endParaRPr lang="ru-RU" altLang="ru-RU"/>
          </a:p>
        </p:txBody>
      </p:sp>
    </p:spTree>
    <p:extLst>
      <p:ext uri="{BB962C8B-B14F-4D97-AF65-F5344CB8AC3E}">
        <p14:creationId xmlns:p14="http://schemas.microsoft.com/office/powerpoint/2010/main" val="1016449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39F23A-9DED-4FCE-BB7F-9CF140A08AF6}" type="slidenum">
              <a:rPr lang="ru-RU" altLang="ru-RU" smtClean="0"/>
              <a:pPr/>
              <a:t>24</a:t>
            </a:fld>
            <a:endParaRPr lang="ru-RU" altLang="ru-RU"/>
          </a:p>
        </p:txBody>
      </p:sp>
    </p:spTree>
    <p:extLst>
      <p:ext uri="{BB962C8B-B14F-4D97-AF65-F5344CB8AC3E}">
        <p14:creationId xmlns:p14="http://schemas.microsoft.com/office/powerpoint/2010/main" val="2761088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0"/>
            <a:ext cx="8872538" cy="6858000"/>
            <a:chOff x="0" y="0"/>
            <a:chExt cx="5589" cy="4320"/>
          </a:xfrm>
        </p:grpSpPr>
        <p:sp>
          <p:nvSpPr>
            <p:cNvPr id="21507" name="Rectangle 3" descr="Stationery"/>
            <p:cNvSpPr>
              <a:spLocks noChangeArrowheads="1"/>
            </p:cNvSpPr>
            <p:nvPr/>
          </p:nvSpPr>
          <p:spPr bwMode="white">
            <a:xfrm>
              <a:off x="336" y="150"/>
              <a:ext cx="5253" cy="4026"/>
            </a:xfrm>
            <a:prstGeom prst="rect">
              <a:avLst/>
            </a:prstGeom>
            <a:blipFill dpi="0" rotWithShape="0">
              <a:blip r:embed="rId2" cstate="print"/>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ru-RU"/>
            </a:p>
          </p:txBody>
        </p:sp>
        <p:pic>
          <p:nvPicPr>
            <p:cNvPr id="21508" name="Picture 4" descr="A:\minispi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0" y="0"/>
              <a:ext cx="670"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21509" name="Rectangle 5"/>
          <p:cNvSpPr>
            <a:spLocks noGrp="1" noChangeArrowheads="1"/>
          </p:cNvSpPr>
          <p:nvPr>
            <p:ph type="ctrTitle"/>
          </p:nvPr>
        </p:nvSpPr>
        <p:spPr>
          <a:xfrm>
            <a:off x="962025" y="1925638"/>
            <a:ext cx="7772400" cy="1143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lvl1pPr>
          </a:lstStyle>
          <a:p>
            <a:pPr lvl="0"/>
            <a:r>
              <a:rPr lang="ru-RU" altLang="ru-RU" noProof="0" smtClean="0"/>
              <a:t>Щелчок правит образец заголовка</a:t>
            </a:r>
          </a:p>
        </p:txBody>
      </p:sp>
      <p:sp>
        <p:nvSpPr>
          <p:cNvPr id="21510" name="Rectangle 6"/>
          <p:cNvSpPr>
            <a:spLocks noGrp="1" noChangeArrowheads="1"/>
          </p:cNvSpPr>
          <p:nvPr>
            <p:ph type="subTitle" idx="1"/>
          </p:nvPr>
        </p:nvSpPr>
        <p:spPr>
          <a:xfrm>
            <a:off x="1647825" y="3738563"/>
            <a:ext cx="6400800" cy="1752600"/>
          </a:xfrm>
        </p:spPr>
        <p:txBody>
          <a:bodyPr/>
          <a:lstStyle>
            <a:lvl1pPr marL="0" indent="0" algn="ctr">
              <a:buFont typeface="Monotype Sorts" pitchFamily="2" charset="2"/>
              <a:buNone/>
              <a:defRPr>
                <a:solidFill>
                  <a:schemeClr val="bg2"/>
                </a:solidFill>
              </a:defRPr>
            </a:lvl1pPr>
          </a:lstStyle>
          <a:p>
            <a:pPr lvl="0"/>
            <a:r>
              <a:rPr lang="ru-RU" altLang="ru-RU" noProof="0" smtClean="0"/>
              <a:t>Щелчок правит образец подзаголовка</a:t>
            </a:r>
          </a:p>
        </p:txBody>
      </p:sp>
      <p:sp>
        <p:nvSpPr>
          <p:cNvPr id="21511" name="Rectangle 7"/>
          <p:cNvSpPr>
            <a:spLocks noGrp="1" noChangeArrowheads="1"/>
          </p:cNvSpPr>
          <p:nvPr>
            <p:ph type="dt" sz="half" idx="2"/>
          </p:nvPr>
        </p:nvSpPr>
        <p:spPr>
          <a:xfrm>
            <a:off x="962025" y="6100763"/>
            <a:ext cx="1905000" cy="457200"/>
          </a:xfrm>
        </p:spPr>
        <p:txBody>
          <a:bodyPr/>
          <a:lstStyle>
            <a:lvl1pPr>
              <a:defRPr>
                <a:solidFill>
                  <a:srgbClr val="A08366"/>
                </a:solidFill>
              </a:defRPr>
            </a:lvl1pPr>
          </a:lstStyle>
          <a:p>
            <a:endParaRPr lang="ru-RU" altLang="ru-RU"/>
          </a:p>
        </p:txBody>
      </p:sp>
      <p:sp>
        <p:nvSpPr>
          <p:cNvPr id="21512" name="Rectangle 8"/>
          <p:cNvSpPr>
            <a:spLocks noGrp="1" noChangeArrowheads="1"/>
          </p:cNvSpPr>
          <p:nvPr>
            <p:ph type="ftr" sz="quarter" idx="3"/>
          </p:nvPr>
        </p:nvSpPr>
        <p:spPr>
          <a:xfrm>
            <a:off x="3400425" y="6100763"/>
            <a:ext cx="2895600" cy="457200"/>
          </a:xfrm>
        </p:spPr>
        <p:txBody>
          <a:bodyPr/>
          <a:lstStyle>
            <a:lvl1pPr>
              <a:defRPr>
                <a:solidFill>
                  <a:srgbClr val="A08366"/>
                </a:solidFill>
              </a:defRPr>
            </a:lvl1pPr>
          </a:lstStyle>
          <a:p>
            <a:endParaRPr lang="ru-RU" altLang="ru-RU"/>
          </a:p>
        </p:txBody>
      </p:sp>
      <p:sp>
        <p:nvSpPr>
          <p:cNvPr id="21513" name="Rectangle 9"/>
          <p:cNvSpPr>
            <a:spLocks noGrp="1" noChangeArrowheads="1"/>
          </p:cNvSpPr>
          <p:nvPr>
            <p:ph type="sldNum" sz="quarter" idx="4"/>
          </p:nvPr>
        </p:nvSpPr>
        <p:spPr>
          <a:xfrm>
            <a:off x="6829425" y="6100763"/>
            <a:ext cx="1905000" cy="457200"/>
          </a:xfrm>
        </p:spPr>
        <p:txBody>
          <a:bodyPr/>
          <a:lstStyle>
            <a:lvl1pPr>
              <a:defRPr>
                <a:solidFill>
                  <a:srgbClr val="A08366"/>
                </a:solidFill>
              </a:defRPr>
            </a:lvl1pPr>
          </a:lstStyle>
          <a:p>
            <a:fld id="{DAA64F77-8986-4C41-99C4-9C8DCF960B4B}" type="slidenum">
              <a:rPr lang="ru-RU" altLang="ru-RU"/>
              <a:pPr/>
              <a:t>‹#›</a:t>
            </a:fld>
            <a:endParaRPr lang="ru-RU"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61FE67D7-8B2B-4FE3-9E2B-2A4213405C27}" type="slidenum">
              <a:rPr lang="ru-RU" altLang="ru-RU"/>
              <a:pPr/>
              <a:t>‹#›</a:t>
            </a:fld>
            <a:endParaRPr lang="ru-RU" altLang="ru-RU"/>
          </a:p>
        </p:txBody>
      </p:sp>
    </p:spTree>
    <p:extLst>
      <p:ext uri="{BB962C8B-B14F-4D97-AF65-F5344CB8AC3E}">
        <p14:creationId xmlns:p14="http://schemas.microsoft.com/office/powerpoint/2010/main" val="55011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19900" y="4572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90600" y="4572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ED147EB5-EEFF-4A54-A2A1-504CAB853325}" type="slidenum">
              <a:rPr lang="ru-RU" altLang="ru-RU"/>
              <a:pPr/>
              <a:t>‹#›</a:t>
            </a:fld>
            <a:endParaRPr lang="ru-RU" altLang="ru-RU"/>
          </a:p>
        </p:txBody>
      </p:sp>
    </p:spTree>
    <p:extLst>
      <p:ext uri="{BB962C8B-B14F-4D97-AF65-F5344CB8AC3E}">
        <p14:creationId xmlns:p14="http://schemas.microsoft.com/office/powerpoint/2010/main" val="1720827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457200"/>
            <a:ext cx="7772400" cy="1143000"/>
          </a:xfrm>
        </p:spPr>
        <p:txBody>
          <a:bodyPr/>
          <a:lstStyle/>
          <a:p>
            <a:r>
              <a:rPr lang="ru-RU" smtClean="0"/>
              <a:t>Образец заголовка</a:t>
            </a:r>
            <a:endParaRPr lang="ru-RU"/>
          </a:p>
        </p:txBody>
      </p:sp>
      <p:sp>
        <p:nvSpPr>
          <p:cNvPr id="3" name="Картинка 2"/>
          <p:cNvSpPr>
            <a:spLocks noGrp="1"/>
          </p:cNvSpPr>
          <p:nvPr>
            <p:ph type="clipArt" sz="half" idx="1"/>
          </p:nvPr>
        </p:nvSpPr>
        <p:spPr>
          <a:xfrm>
            <a:off x="990600" y="1828800"/>
            <a:ext cx="3810000" cy="4114800"/>
          </a:xfrm>
        </p:spPr>
        <p:txBody>
          <a:bodyPr/>
          <a:lstStyle/>
          <a:p>
            <a:endParaRPr lang="ru-RU"/>
          </a:p>
        </p:txBody>
      </p:sp>
      <p:sp>
        <p:nvSpPr>
          <p:cNvPr id="4" name="Текст 3"/>
          <p:cNvSpPr>
            <a:spLocks noGrp="1"/>
          </p:cNvSpPr>
          <p:nvPr>
            <p:ph type="body" sz="half" idx="2"/>
          </p:nvPr>
        </p:nvSpPr>
        <p:spPr>
          <a:xfrm>
            <a:off x="4953000" y="18288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990600" y="6096000"/>
            <a:ext cx="1905000" cy="457200"/>
          </a:xfrm>
        </p:spPr>
        <p:txBody>
          <a:bodyPr/>
          <a:lstStyle>
            <a:lvl1pPr>
              <a:defRPr/>
            </a:lvl1pPr>
          </a:lstStyle>
          <a:p>
            <a:endParaRPr lang="ru-RU" altLang="ru-RU"/>
          </a:p>
        </p:txBody>
      </p:sp>
      <p:sp>
        <p:nvSpPr>
          <p:cNvPr id="6" name="Нижний колонтитул 5"/>
          <p:cNvSpPr>
            <a:spLocks noGrp="1"/>
          </p:cNvSpPr>
          <p:nvPr>
            <p:ph type="ftr" sz="quarter" idx="11"/>
          </p:nvPr>
        </p:nvSpPr>
        <p:spPr>
          <a:xfrm>
            <a:off x="3429000" y="6096000"/>
            <a:ext cx="2895600" cy="457200"/>
          </a:xfrm>
        </p:spPr>
        <p:txBody>
          <a:bodyPr/>
          <a:lstStyle>
            <a:lvl1pPr>
              <a:defRPr/>
            </a:lvl1pPr>
          </a:lstStyle>
          <a:p>
            <a:endParaRPr lang="ru-RU" altLang="ru-RU"/>
          </a:p>
        </p:txBody>
      </p:sp>
      <p:sp>
        <p:nvSpPr>
          <p:cNvPr id="7" name="Номер слайда 6"/>
          <p:cNvSpPr>
            <a:spLocks noGrp="1"/>
          </p:cNvSpPr>
          <p:nvPr>
            <p:ph type="sldNum" sz="quarter" idx="12"/>
          </p:nvPr>
        </p:nvSpPr>
        <p:spPr>
          <a:xfrm>
            <a:off x="6858000" y="6096000"/>
            <a:ext cx="1905000" cy="457200"/>
          </a:xfrm>
        </p:spPr>
        <p:txBody>
          <a:bodyPr/>
          <a:lstStyle>
            <a:lvl1pPr>
              <a:defRPr/>
            </a:lvl1pPr>
          </a:lstStyle>
          <a:p>
            <a:fld id="{619A1F86-DA7E-4740-B847-7680E6E77099}" type="slidenum">
              <a:rPr lang="ru-RU" altLang="ru-RU"/>
              <a:pPr/>
              <a:t>‹#›</a:t>
            </a:fld>
            <a:endParaRPr lang="ru-RU" altLang="ru-RU"/>
          </a:p>
        </p:txBody>
      </p:sp>
    </p:spTree>
    <p:extLst>
      <p:ext uri="{BB962C8B-B14F-4D97-AF65-F5344CB8AC3E}">
        <p14:creationId xmlns:p14="http://schemas.microsoft.com/office/powerpoint/2010/main" val="3994203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990600" y="18288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артинка 3"/>
          <p:cNvSpPr>
            <a:spLocks noGrp="1"/>
          </p:cNvSpPr>
          <p:nvPr>
            <p:ph type="clipArt" sz="half" idx="2"/>
          </p:nvPr>
        </p:nvSpPr>
        <p:spPr>
          <a:xfrm>
            <a:off x="4953000" y="1828800"/>
            <a:ext cx="3810000" cy="4114800"/>
          </a:xfrm>
        </p:spPr>
        <p:txBody>
          <a:bodyPr/>
          <a:lstStyle/>
          <a:p>
            <a:endParaRPr lang="ru-RU"/>
          </a:p>
        </p:txBody>
      </p:sp>
      <p:sp>
        <p:nvSpPr>
          <p:cNvPr id="5" name="Дата 4"/>
          <p:cNvSpPr>
            <a:spLocks noGrp="1"/>
          </p:cNvSpPr>
          <p:nvPr>
            <p:ph type="dt" sz="half" idx="10"/>
          </p:nvPr>
        </p:nvSpPr>
        <p:spPr>
          <a:xfrm>
            <a:off x="990600" y="6096000"/>
            <a:ext cx="1905000" cy="457200"/>
          </a:xfrm>
        </p:spPr>
        <p:txBody>
          <a:bodyPr/>
          <a:lstStyle>
            <a:lvl1pPr>
              <a:defRPr/>
            </a:lvl1pPr>
          </a:lstStyle>
          <a:p>
            <a:endParaRPr lang="ru-RU" altLang="ru-RU"/>
          </a:p>
        </p:txBody>
      </p:sp>
      <p:sp>
        <p:nvSpPr>
          <p:cNvPr id="6" name="Нижний колонтитул 5"/>
          <p:cNvSpPr>
            <a:spLocks noGrp="1"/>
          </p:cNvSpPr>
          <p:nvPr>
            <p:ph type="ftr" sz="quarter" idx="11"/>
          </p:nvPr>
        </p:nvSpPr>
        <p:spPr>
          <a:xfrm>
            <a:off x="3429000" y="6096000"/>
            <a:ext cx="2895600" cy="457200"/>
          </a:xfrm>
        </p:spPr>
        <p:txBody>
          <a:bodyPr/>
          <a:lstStyle>
            <a:lvl1pPr>
              <a:defRPr/>
            </a:lvl1pPr>
          </a:lstStyle>
          <a:p>
            <a:endParaRPr lang="ru-RU" altLang="ru-RU"/>
          </a:p>
        </p:txBody>
      </p:sp>
      <p:sp>
        <p:nvSpPr>
          <p:cNvPr id="7" name="Номер слайда 6"/>
          <p:cNvSpPr>
            <a:spLocks noGrp="1"/>
          </p:cNvSpPr>
          <p:nvPr>
            <p:ph type="sldNum" sz="quarter" idx="12"/>
          </p:nvPr>
        </p:nvSpPr>
        <p:spPr>
          <a:xfrm>
            <a:off x="6858000" y="6096000"/>
            <a:ext cx="1905000" cy="457200"/>
          </a:xfrm>
        </p:spPr>
        <p:txBody>
          <a:bodyPr/>
          <a:lstStyle>
            <a:lvl1pPr>
              <a:defRPr/>
            </a:lvl1pPr>
          </a:lstStyle>
          <a:p>
            <a:fld id="{AA2D1C81-E90E-45B6-92AB-4BA49EF5352E}" type="slidenum">
              <a:rPr lang="ru-RU" altLang="ru-RU"/>
              <a:pPr/>
              <a:t>‹#›</a:t>
            </a:fld>
            <a:endParaRPr lang="ru-RU" altLang="ru-RU"/>
          </a:p>
        </p:txBody>
      </p:sp>
    </p:spTree>
    <p:extLst>
      <p:ext uri="{BB962C8B-B14F-4D97-AF65-F5344CB8AC3E}">
        <p14:creationId xmlns:p14="http://schemas.microsoft.com/office/powerpoint/2010/main" val="172933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523DD77B-C5B4-4E7F-98F9-338B4B5BA87B}" type="slidenum">
              <a:rPr lang="ru-RU" altLang="ru-RU"/>
              <a:pPr/>
              <a:t>‹#›</a:t>
            </a:fld>
            <a:endParaRPr lang="ru-RU" altLang="ru-RU"/>
          </a:p>
        </p:txBody>
      </p:sp>
    </p:spTree>
    <p:extLst>
      <p:ext uri="{BB962C8B-B14F-4D97-AF65-F5344CB8AC3E}">
        <p14:creationId xmlns:p14="http://schemas.microsoft.com/office/powerpoint/2010/main" val="4009372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DEA7B8FA-70AF-43A2-96C9-8C70EBED6C58}" type="slidenum">
              <a:rPr lang="ru-RU" altLang="ru-RU"/>
              <a:pPr/>
              <a:t>‹#›</a:t>
            </a:fld>
            <a:endParaRPr lang="ru-RU" altLang="ru-RU"/>
          </a:p>
        </p:txBody>
      </p:sp>
    </p:spTree>
    <p:extLst>
      <p:ext uri="{BB962C8B-B14F-4D97-AF65-F5344CB8AC3E}">
        <p14:creationId xmlns:p14="http://schemas.microsoft.com/office/powerpoint/2010/main" val="26704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9906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953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69595FCD-0FDA-4B8A-BEBB-7B672E9561A2}" type="slidenum">
              <a:rPr lang="ru-RU" altLang="ru-RU"/>
              <a:pPr/>
              <a:t>‹#›</a:t>
            </a:fld>
            <a:endParaRPr lang="ru-RU" altLang="ru-RU"/>
          </a:p>
        </p:txBody>
      </p:sp>
    </p:spTree>
    <p:extLst>
      <p:ext uri="{BB962C8B-B14F-4D97-AF65-F5344CB8AC3E}">
        <p14:creationId xmlns:p14="http://schemas.microsoft.com/office/powerpoint/2010/main" val="133712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p>
        </p:txBody>
      </p:sp>
      <p:sp>
        <p:nvSpPr>
          <p:cNvPr id="8" name="Нижний колонтитул 7"/>
          <p:cNvSpPr>
            <a:spLocks noGrp="1"/>
          </p:cNvSpPr>
          <p:nvPr>
            <p:ph type="ftr" sz="quarter" idx="11"/>
          </p:nvPr>
        </p:nvSpPr>
        <p:spPr/>
        <p:txBody>
          <a:bodyPr/>
          <a:lstStyle>
            <a:lvl1pPr>
              <a:defRPr/>
            </a:lvl1pPr>
          </a:lstStyle>
          <a:p>
            <a:endParaRPr lang="ru-RU" altLang="ru-RU"/>
          </a:p>
        </p:txBody>
      </p:sp>
      <p:sp>
        <p:nvSpPr>
          <p:cNvPr id="9" name="Номер слайда 8"/>
          <p:cNvSpPr>
            <a:spLocks noGrp="1"/>
          </p:cNvSpPr>
          <p:nvPr>
            <p:ph type="sldNum" sz="quarter" idx="12"/>
          </p:nvPr>
        </p:nvSpPr>
        <p:spPr/>
        <p:txBody>
          <a:bodyPr/>
          <a:lstStyle>
            <a:lvl1pPr>
              <a:defRPr/>
            </a:lvl1pPr>
          </a:lstStyle>
          <a:p>
            <a:fld id="{C5CEA011-2C17-4B8F-8504-AC2929E0A0B3}" type="slidenum">
              <a:rPr lang="ru-RU" altLang="ru-RU"/>
              <a:pPr/>
              <a:t>‹#›</a:t>
            </a:fld>
            <a:endParaRPr lang="ru-RU" altLang="ru-RU"/>
          </a:p>
        </p:txBody>
      </p:sp>
    </p:spTree>
    <p:extLst>
      <p:ext uri="{BB962C8B-B14F-4D97-AF65-F5344CB8AC3E}">
        <p14:creationId xmlns:p14="http://schemas.microsoft.com/office/powerpoint/2010/main" val="1452041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p>
        </p:txBody>
      </p:sp>
      <p:sp>
        <p:nvSpPr>
          <p:cNvPr id="4" name="Нижний колонтитул 3"/>
          <p:cNvSpPr>
            <a:spLocks noGrp="1"/>
          </p:cNvSpPr>
          <p:nvPr>
            <p:ph type="ftr" sz="quarter" idx="11"/>
          </p:nvPr>
        </p:nvSpPr>
        <p:spPr/>
        <p:txBody>
          <a:bodyPr/>
          <a:lstStyle>
            <a:lvl1pPr>
              <a:defRPr/>
            </a:lvl1pPr>
          </a:lstStyle>
          <a:p>
            <a:endParaRPr lang="ru-RU" altLang="ru-RU"/>
          </a:p>
        </p:txBody>
      </p:sp>
      <p:sp>
        <p:nvSpPr>
          <p:cNvPr id="5" name="Номер слайда 4"/>
          <p:cNvSpPr>
            <a:spLocks noGrp="1"/>
          </p:cNvSpPr>
          <p:nvPr>
            <p:ph type="sldNum" sz="quarter" idx="12"/>
          </p:nvPr>
        </p:nvSpPr>
        <p:spPr/>
        <p:txBody>
          <a:bodyPr/>
          <a:lstStyle>
            <a:lvl1pPr>
              <a:defRPr/>
            </a:lvl1pPr>
          </a:lstStyle>
          <a:p>
            <a:fld id="{91E47796-8F51-44CB-A4B0-FB7E2696A35A}" type="slidenum">
              <a:rPr lang="ru-RU" altLang="ru-RU"/>
              <a:pPr/>
              <a:t>‹#›</a:t>
            </a:fld>
            <a:endParaRPr lang="ru-RU" altLang="ru-RU"/>
          </a:p>
        </p:txBody>
      </p:sp>
    </p:spTree>
    <p:extLst>
      <p:ext uri="{BB962C8B-B14F-4D97-AF65-F5344CB8AC3E}">
        <p14:creationId xmlns:p14="http://schemas.microsoft.com/office/powerpoint/2010/main" val="3224581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p>
        </p:txBody>
      </p:sp>
      <p:sp>
        <p:nvSpPr>
          <p:cNvPr id="3" name="Нижний колонтитул 2"/>
          <p:cNvSpPr>
            <a:spLocks noGrp="1"/>
          </p:cNvSpPr>
          <p:nvPr>
            <p:ph type="ftr" sz="quarter" idx="11"/>
          </p:nvPr>
        </p:nvSpPr>
        <p:spPr/>
        <p:txBody>
          <a:bodyPr/>
          <a:lstStyle>
            <a:lvl1pPr>
              <a:defRPr/>
            </a:lvl1pPr>
          </a:lstStyle>
          <a:p>
            <a:endParaRPr lang="ru-RU" altLang="ru-RU"/>
          </a:p>
        </p:txBody>
      </p:sp>
      <p:sp>
        <p:nvSpPr>
          <p:cNvPr id="4" name="Номер слайда 3"/>
          <p:cNvSpPr>
            <a:spLocks noGrp="1"/>
          </p:cNvSpPr>
          <p:nvPr>
            <p:ph type="sldNum" sz="quarter" idx="12"/>
          </p:nvPr>
        </p:nvSpPr>
        <p:spPr/>
        <p:txBody>
          <a:bodyPr/>
          <a:lstStyle>
            <a:lvl1pPr>
              <a:defRPr/>
            </a:lvl1pPr>
          </a:lstStyle>
          <a:p>
            <a:fld id="{68900CF2-6384-414F-A60D-4BB52B977762}" type="slidenum">
              <a:rPr lang="ru-RU" altLang="ru-RU"/>
              <a:pPr/>
              <a:t>‹#›</a:t>
            </a:fld>
            <a:endParaRPr lang="ru-RU" altLang="ru-RU"/>
          </a:p>
        </p:txBody>
      </p:sp>
    </p:spTree>
    <p:extLst>
      <p:ext uri="{BB962C8B-B14F-4D97-AF65-F5344CB8AC3E}">
        <p14:creationId xmlns:p14="http://schemas.microsoft.com/office/powerpoint/2010/main" val="257420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2ABAA4A8-62FD-42B3-B38F-658F524C2811}" type="slidenum">
              <a:rPr lang="ru-RU" altLang="ru-RU"/>
              <a:pPr/>
              <a:t>‹#›</a:t>
            </a:fld>
            <a:endParaRPr lang="ru-RU" altLang="ru-RU"/>
          </a:p>
        </p:txBody>
      </p:sp>
    </p:spTree>
    <p:extLst>
      <p:ext uri="{BB962C8B-B14F-4D97-AF65-F5344CB8AC3E}">
        <p14:creationId xmlns:p14="http://schemas.microsoft.com/office/powerpoint/2010/main" val="2636815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CE2E78B9-EC98-4B1D-A493-5F37425238B1}" type="slidenum">
              <a:rPr lang="ru-RU" altLang="ru-RU"/>
              <a:pPr/>
              <a:t>‹#›</a:t>
            </a:fld>
            <a:endParaRPr lang="ru-RU" altLang="ru-RU"/>
          </a:p>
        </p:txBody>
      </p:sp>
    </p:spTree>
    <p:extLst>
      <p:ext uri="{BB962C8B-B14F-4D97-AF65-F5344CB8AC3E}">
        <p14:creationId xmlns:p14="http://schemas.microsoft.com/office/powerpoint/2010/main" val="853734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8C735A"/>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8872538" cy="6858000"/>
            <a:chOff x="0" y="0"/>
            <a:chExt cx="5589" cy="4320"/>
          </a:xfrm>
        </p:grpSpPr>
        <p:sp>
          <p:nvSpPr>
            <p:cNvPr id="20483" name="Rectangle 3"/>
            <p:cNvSpPr>
              <a:spLocks noChangeArrowheads="1"/>
            </p:cNvSpPr>
            <p:nvPr/>
          </p:nvSpPr>
          <p:spPr bwMode="ltGray">
            <a:xfrm>
              <a:off x="336" y="150"/>
              <a:ext cx="5253" cy="402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ru-RU"/>
            </a:p>
          </p:txBody>
        </p:sp>
        <p:pic>
          <p:nvPicPr>
            <p:cNvPr id="20484" name="Picture 4" descr="A:\minispir.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ltGray">
            <a:xfrm>
              <a:off x="0" y="0"/>
              <a:ext cx="670" cy="4320"/>
            </a:xfrm>
            <a:prstGeom prst="rect">
              <a:avLst/>
            </a:prstGeom>
            <a:noFill/>
            <a:extLst>
              <a:ext uri="{909E8E84-426E-40DD-AFC4-6F175D3DCCD1}">
                <a14:hiddenFill xmlns:a14="http://schemas.microsoft.com/office/drawing/2010/main">
                  <a:solidFill>
                    <a:srgbClr val="FFFFFF"/>
                  </a:solidFill>
                </a14:hiddenFill>
              </a:ext>
            </a:extLst>
          </p:spPr>
        </p:pic>
        <p:sp>
          <p:nvSpPr>
            <p:cNvPr id="20485" name="Line 5"/>
            <p:cNvSpPr>
              <a:spLocks noChangeShapeType="1"/>
            </p:cNvSpPr>
            <p:nvPr/>
          </p:nvSpPr>
          <p:spPr bwMode="ltGray">
            <a:xfrm>
              <a:off x="640" y="1008"/>
              <a:ext cx="488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sp>
        <p:nvSpPr>
          <p:cNvPr id="20486" name="Rectangle 6"/>
          <p:cNvSpPr>
            <a:spLocks noGrp="1" noChangeArrowheads="1"/>
          </p:cNvSpPr>
          <p:nvPr>
            <p:ph type="title"/>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Щелчок правит образец заголовка</a:t>
            </a:r>
          </a:p>
        </p:txBody>
      </p:sp>
      <p:sp>
        <p:nvSpPr>
          <p:cNvPr id="20487" name="Rectangle 7"/>
          <p:cNvSpPr>
            <a:spLocks noGrp="1" noChangeArrowheads="1"/>
          </p:cNvSpPr>
          <p:nvPr>
            <p:ph type="body" idx="1"/>
          </p:nvPr>
        </p:nvSpPr>
        <p:spPr bwMode="auto">
          <a:xfrm>
            <a:off x="990600" y="18288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Щелчок правит 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20488" name="Rectangle 8"/>
          <p:cNvSpPr>
            <a:spLocks noGrp="1" noChangeArrowheads="1"/>
          </p:cNvSpPr>
          <p:nvPr>
            <p:ph type="dt" sz="half" idx="2"/>
          </p:nvPr>
        </p:nvSpPr>
        <p:spPr bwMode="auto">
          <a:xfrm>
            <a:off x="990600" y="60960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endParaRPr lang="ru-RU" altLang="ru-RU"/>
          </a:p>
        </p:txBody>
      </p:sp>
      <p:sp>
        <p:nvSpPr>
          <p:cNvPr id="20489" name="Rectangle 9"/>
          <p:cNvSpPr>
            <a:spLocks noGrp="1" noChangeArrowheads="1"/>
          </p:cNvSpPr>
          <p:nvPr>
            <p:ph type="ftr" sz="quarter" idx="3"/>
          </p:nvPr>
        </p:nvSpPr>
        <p:spPr bwMode="auto">
          <a:xfrm>
            <a:off x="3429000" y="60960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defRPr>
            </a:lvl1pPr>
          </a:lstStyle>
          <a:p>
            <a:endParaRPr lang="ru-RU" altLang="ru-RU"/>
          </a:p>
        </p:txBody>
      </p:sp>
      <p:sp>
        <p:nvSpPr>
          <p:cNvPr id="20490" name="Rectangle 10"/>
          <p:cNvSpPr>
            <a:spLocks noGrp="1" noChangeArrowheads="1"/>
          </p:cNvSpPr>
          <p:nvPr>
            <p:ph type="sldNum" sz="quarter" idx="4"/>
          </p:nvPr>
        </p:nvSpPr>
        <p:spPr bwMode="auto">
          <a:xfrm>
            <a:off x="6858000" y="60960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fld id="{82CCA272-E25F-44B5-9621-50F0FA931105}"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charset="0"/>
        </a:defRPr>
      </a:lvl2pPr>
      <a:lvl3pPr algn="l" rtl="0" eaLnBrk="0" fontAlgn="base" hangingPunct="0">
        <a:spcBef>
          <a:spcPct val="0"/>
        </a:spcBef>
        <a:spcAft>
          <a:spcPct val="0"/>
        </a:spcAft>
        <a:defRPr kumimoji="1" sz="4400">
          <a:solidFill>
            <a:schemeClr val="tx2"/>
          </a:solidFill>
          <a:latin typeface="Times New Roman" charset="0"/>
        </a:defRPr>
      </a:lvl3pPr>
      <a:lvl4pPr algn="l" rtl="0" eaLnBrk="0" fontAlgn="base" hangingPunct="0">
        <a:spcBef>
          <a:spcPct val="0"/>
        </a:spcBef>
        <a:spcAft>
          <a:spcPct val="0"/>
        </a:spcAft>
        <a:defRPr kumimoji="1" sz="4400">
          <a:solidFill>
            <a:schemeClr val="tx2"/>
          </a:solidFill>
          <a:latin typeface="Times New Roman" charset="0"/>
        </a:defRPr>
      </a:lvl4pPr>
      <a:lvl5pPr algn="l" rtl="0" eaLnBrk="0" fontAlgn="base" hangingPunct="0">
        <a:spcBef>
          <a:spcPct val="0"/>
        </a:spcBef>
        <a:spcAft>
          <a:spcPct val="0"/>
        </a:spcAft>
        <a:defRPr kumimoji="1" sz="4400">
          <a:solidFill>
            <a:schemeClr val="tx2"/>
          </a:solidFill>
          <a:latin typeface="Times New Roman" charset="0"/>
        </a:defRPr>
      </a:lvl5pPr>
      <a:lvl6pPr marL="457200" algn="l" rtl="0" eaLnBrk="0" fontAlgn="base" hangingPunct="0">
        <a:spcBef>
          <a:spcPct val="0"/>
        </a:spcBef>
        <a:spcAft>
          <a:spcPct val="0"/>
        </a:spcAft>
        <a:defRPr kumimoji="1" sz="4400">
          <a:solidFill>
            <a:schemeClr val="tx2"/>
          </a:solidFill>
          <a:latin typeface="Times New Roman" charset="0"/>
        </a:defRPr>
      </a:lvl6pPr>
      <a:lvl7pPr marL="914400" algn="l" rtl="0" eaLnBrk="0" fontAlgn="base" hangingPunct="0">
        <a:spcBef>
          <a:spcPct val="0"/>
        </a:spcBef>
        <a:spcAft>
          <a:spcPct val="0"/>
        </a:spcAft>
        <a:defRPr kumimoji="1" sz="4400">
          <a:solidFill>
            <a:schemeClr val="tx2"/>
          </a:solidFill>
          <a:latin typeface="Times New Roman" charset="0"/>
        </a:defRPr>
      </a:lvl7pPr>
      <a:lvl8pPr marL="1371600" algn="l" rtl="0" eaLnBrk="0" fontAlgn="base" hangingPunct="0">
        <a:spcBef>
          <a:spcPct val="0"/>
        </a:spcBef>
        <a:spcAft>
          <a:spcPct val="0"/>
        </a:spcAft>
        <a:defRPr kumimoji="1" sz="4400">
          <a:solidFill>
            <a:schemeClr val="tx2"/>
          </a:solidFill>
          <a:latin typeface="Times New Roman" charset="0"/>
        </a:defRPr>
      </a:lvl8pPr>
      <a:lvl9pPr marL="1828800" algn="l" rtl="0" eaLnBrk="0" fontAlgn="base" hangingPunct="0">
        <a:spcBef>
          <a:spcPct val="0"/>
        </a:spcBef>
        <a:spcAft>
          <a:spcPct val="0"/>
        </a:spcAft>
        <a:defRPr kumimoji="1"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90000"/>
        <a:buFont typeface="Monotype Sorts" pitchFamily="2" charset="2"/>
        <a:buChar char="4"/>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60648"/>
            <a:ext cx="7772400" cy="2736304"/>
          </a:xfrm>
        </p:spPr>
        <p:txBody>
          <a:bodyPr/>
          <a:lstStyle/>
          <a:p>
            <a:r>
              <a:rPr lang="en-US" altLang="ru-RU" b="1" dirty="0" smtClean="0">
                <a:latin typeface="Comic Sans MS" pitchFamily="66" charset="0"/>
              </a:rPr>
              <a:t/>
            </a:r>
            <a:br>
              <a:rPr lang="en-US" altLang="ru-RU" b="1" dirty="0" smtClean="0">
                <a:latin typeface="Comic Sans MS" pitchFamily="66" charset="0"/>
              </a:rPr>
            </a:br>
            <a:r>
              <a:rPr lang="ru-RU" altLang="ru-RU" b="1" dirty="0" smtClean="0">
                <a:solidFill>
                  <a:schemeClr val="bg1">
                    <a:lumMod val="10000"/>
                  </a:schemeClr>
                </a:solidFill>
                <a:latin typeface="Comic Sans MS" pitchFamily="66" charset="0"/>
              </a:rPr>
              <a:t>Как установить доверительные отношения с учениками? </a:t>
            </a:r>
            <a:br>
              <a:rPr lang="ru-RU" altLang="ru-RU" b="1" dirty="0" smtClean="0">
                <a:solidFill>
                  <a:schemeClr val="bg1">
                    <a:lumMod val="10000"/>
                  </a:schemeClr>
                </a:solidFill>
                <a:latin typeface="Comic Sans MS" pitchFamily="66" charset="0"/>
              </a:rPr>
            </a:br>
            <a:r>
              <a:rPr lang="ru-RU" altLang="ru-RU" b="1" dirty="0" smtClean="0">
                <a:solidFill>
                  <a:schemeClr val="bg1">
                    <a:lumMod val="10000"/>
                  </a:schemeClr>
                </a:solidFill>
                <a:latin typeface="Comic Sans MS" pitchFamily="66" charset="0"/>
              </a:rPr>
              <a:t>Принципы педагогической этики. </a:t>
            </a:r>
            <a:endParaRPr lang="ru-RU" altLang="ru-RU" dirty="0">
              <a:solidFill>
                <a:schemeClr val="bg1">
                  <a:lumMod val="10000"/>
                </a:schemeClr>
              </a:solidFill>
            </a:endParaRPr>
          </a:p>
        </p:txBody>
      </p:sp>
      <p:sp>
        <p:nvSpPr>
          <p:cNvPr id="2051" name="Rectangle 3"/>
          <p:cNvSpPr>
            <a:spLocks noGrp="1" noChangeArrowheads="1"/>
          </p:cNvSpPr>
          <p:nvPr>
            <p:ph type="subTitle" idx="1"/>
          </p:nvPr>
        </p:nvSpPr>
        <p:spPr>
          <a:xfrm>
            <a:off x="1619672" y="5517232"/>
            <a:ext cx="6381328" cy="2217068"/>
          </a:xfrm>
        </p:spPr>
        <p:txBody>
          <a:bodyPr/>
          <a:lstStyle/>
          <a:p>
            <a:endParaRPr lang="ru-RU" altLang="ru-RU" dirty="0"/>
          </a:p>
        </p:txBody>
      </p:sp>
      <p:pic>
        <p:nvPicPr>
          <p:cNvPr id="2" name="Рисунок 1"/>
          <p:cNvPicPr>
            <a:picLocks noChangeAspect="1"/>
          </p:cNvPicPr>
          <p:nvPr/>
        </p:nvPicPr>
        <p:blipFill>
          <a:blip r:embed="rId4" cstate="print"/>
          <a:stretch>
            <a:fillRect/>
          </a:stretch>
        </p:blipFill>
        <p:spPr>
          <a:xfrm>
            <a:off x="2123728" y="3745446"/>
            <a:ext cx="5145360" cy="2880320"/>
          </a:xfrm>
          <a:prstGeom prst="rect">
            <a:avLst/>
          </a:prstGeom>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ppt_x</p:attrName>
                                        </p:attrNameLst>
                                      </p:cBhvr>
                                      <p:tavLst>
                                        <p:tav tm="0">
                                          <p:val>
                                            <p:fltVal val="0.5"/>
                                          </p:val>
                                        </p:tav>
                                        <p:tav tm="100000">
                                          <p:val>
                                            <p:strVal val="#ppt_x"/>
                                          </p:val>
                                        </p:tav>
                                      </p:tavLst>
                                    </p:anim>
                                    <p:anim calcmode="lin" valueType="num">
                                      <p:cBhvr>
                                        <p:cTn id="10" dur="500" fill="hold"/>
                                        <p:tgtEl>
                                          <p:spTgt spid="2050"/>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nodeType="afterGroup">
                            <p:stCondLst>
                              <p:cond delay="500"/>
                            </p:stCondLst>
                            <p:childTnLst>
                              <p:par>
                                <p:cTn id="12" presetID="3" presetClass="entr" presetSubtype="10" fill="hold" grpId="0" nodeType="afterEffect" nodePh="1">
                                  <p:stCondLst>
                                    <p:cond delay="2000"/>
                                  </p:stCondLst>
                                  <p:endCondLst>
                                    <p:cond evt="begin" delay="0">
                                      <p:tn val="12"/>
                                    </p:cond>
                                  </p:endCondLst>
                                  <p:iterate type="lt">
                                    <p:tmPct val="100000"/>
                                  </p:iterate>
                                  <p:childTnLst>
                                    <p:set>
                                      <p:cBhvr>
                                        <p:cTn id="13" dur="1" fill="hold">
                                          <p:stCondLst>
                                            <p:cond delay="0"/>
                                          </p:stCondLst>
                                        </p:cTn>
                                        <p:tgtEl>
                                          <p:spTgt spid="2051">
                                            <p:txEl>
                                              <p:pRg st="0" end="0"/>
                                            </p:txEl>
                                          </p:spTgt>
                                        </p:tgtEl>
                                        <p:attrNameLst>
                                          <p:attrName>style.visibility</p:attrName>
                                        </p:attrNameLst>
                                      </p:cBhvr>
                                      <p:to>
                                        <p:strVal val="visible"/>
                                      </p:to>
                                    </p:set>
                                    <p:animEffect transition="in" filter="blinds(horizontal)">
                                      <p:cBhvr>
                                        <p:cTn id="14" dur="75"/>
                                        <p:tgtEl>
                                          <p:spTgt spid="2051">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1" grpId="0" build="p" autoUpdateAnimBg="0" advAuto="200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99592" y="332656"/>
            <a:ext cx="7863408" cy="6264696"/>
          </a:xfrm>
        </p:spPr>
        <p:txBody>
          <a:bodyPr/>
          <a:lstStyle/>
          <a:p>
            <a:pPr marL="0" indent="0" algn="just">
              <a:buNone/>
            </a:pPr>
            <a:endParaRPr lang="ru-RU" sz="1300" dirty="0"/>
          </a:p>
          <a:p>
            <a:pPr marL="0" indent="0" algn="just">
              <a:buNone/>
            </a:pPr>
            <a:r>
              <a:rPr lang="ru-RU" sz="2000" dirty="0" smtClean="0"/>
              <a:t> А </a:t>
            </a:r>
            <a:r>
              <a:rPr lang="ru-RU" sz="2000" dirty="0"/>
              <a:t>для этого как раз и нужно быть открытым, </a:t>
            </a:r>
            <a:r>
              <a:rPr lang="ru-RU" sz="2000" b="1" dirty="0"/>
              <a:t>доброжелательным и оптимистичным по отношению к ребенку</a:t>
            </a:r>
            <a:r>
              <a:rPr lang="ru-RU" sz="2000" dirty="0"/>
              <a:t>: ни в коем случае не унижать, не демонстрировать превосходство или снисходительный тон, говорить мягче, спокойнее, не устраивать истерик, поддерживать в ребенке оптимизм и жизненные силы, поддерживать его веру в себя. Любому ребенку (а тем более чувствующему себя несчастным) это очень важно. Ему нужна положительная обратная связь от нас. </a:t>
            </a:r>
            <a:r>
              <a:rPr lang="ru-RU" sz="2100" dirty="0"/>
              <a:t>Без человеческого тепла ребенку очень сложно </a:t>
            </a:r>
            <a:r>
              <a:rPr lang="ru-RU" sz="2100" dirty="0" smtClean="0"/>
              <a:t>разморозить </a:t>
            </a:r>
            <a:r>
              <a:rPr lang="ru-RU" sz="2100" dirty="0"/>
              <a:t>и свои </a:t>
            </a:r>
            <a:r>
              <a:rPr lang="ru-RU" sz="2100" dirty="0" smtClean="0"/>
              <a:t>собственные чувства</a:t>
            </a:r>
            <a:r>
              <a:rPr lang="ru-RU" sz="2100" dirty="0"/>
              <a:t>. </a:t>
            </a:r>
            <a:endParaRPr lang="ru-RU" sz="2100" dirty="0" smtClean="0"/>
          </a:p>
          <a:p>
            <a:pPr marL="0" indent="0" algn="just">
              <a:buNone/>
            </a:pPr>
            <a:r>
              <a:rPr lang="ru-RU" sz="2200" dirty="0" smtClean="0"/>
              <a:t>Длительное ощущение себя </a:t>
            </a:r>
          </a:p>
          <a:p>
            <a:pPr marL="0" indent="0" algn="just">
              <a:buNone/>
            </a:pPr>
            <a:r>
              <a:rPr lang="ru-RU" sz="2200" dirty="0" smtClean="0"/>
              <a:t>несчастным </a:t>
            </a:r>
            <a:r>
              <a:rPr lang="ru-RU" sz="2200" dirty="0"/>
              <a:t>и </a:t>
            </a:r>
            <a:r>
              <a:rPr lang="ru-RU" sz="2200" dirty="0" smtClean="0"/>
              <a:t>неизменно </a:t>
            </a:r>
          </a:p>
          <a:p>
            <a:pPr marL="0" indent="0" algn="just">
              <a:buNone/>
            </a:pPr>
            <a:r>
              <a:rPr lang="ru-RU" sz="2200" dirty="0" smtClean="0"/>
              <a:t>низкая самооценка</a:t>
            </a:r>
            <a:r>
              <a:rPr lang="ru-RU" sz="2200" dirty="0"/>
              <a:t>, </a:t>
            </a:r>
            <a:endParaRPr lang="ru-RU" sz="2200" dirty="0" smtClean="0"/>
          </a:p>
          <a:p>
            <a:pPr marL="0" indent="0" algn="just">
              <a:buNone/>
            </a:pPr>
            <a:r>
              <a:rPr lang="ru-RU" sz="2200" dirty="0" smtClean="0"/>
              <a:t>приводят к </a:t>
            </a:r>
            <a:r>
              <a:rPr lang="ru-RU" sz="2200" dirty="0"/>
              <a:t>унынию</a:t>
            </a:r>
            <a:r>
              <a:rPr lang="ru-RU" sz="2200" dirty="0" smtClean="0"/>
              <a:t>, а это,  </a:t>
            </a:r>
          </a:p>
          <a:p>
            <a:pPr marL="0" indent="0" algn="just">
              <a:buNone/>
            </a:pPr>
            <a:r>
              <a:rPr lang="ru-RU" sz="2200" dirty="0" smtClean="0"/>
              <a:t>наверное</a:t>
            </a:r>
            <a:r>
              <a:rPr lang="ru-RU" sz="2200" dirty="0"/>
              <a:t>, </a:t>
            </a:r>
            <a:r>
              <a:rPr lang="ru-RU" sz="2200" b="1" dirty="0" smtClean="0"/>
              <a:t>самая </a:t>
            </a:r>
            <a:r>
              <a:rPr lang="ru-RU" sz="2200" b="1" dirty="0"/>
              <a:t>глубокая </a:t>
            </a:r>
            <a:endParaRPr lang="ru-RU" sz="2200" b="1" dirty="0" smtClean="0"/>
          </a:p>
          <a:p>
            <a:pPr marL="0" indent="0" algn="just">
              <a:buNone/>
            </a:pPr>
            <a:r>
              <a:rPr lang="ru-RU" sz="2200" b="1" dirty="0" smtClean="0"/>
              <a:t>причина человеческих </a:t>
            </a:r>
          </a:p>
          <a:p>
            <a:pPr marL="0" indent="0" algn="just">
              <a:buNone/>
            </a:pPr>
            <a:r>
              <a:rPr lang="ru-RU" sz="2200" b="1" dirty="0" smtClean="0"/>
              <a:t>трагедий</a:t>
            </a:r>
            <a:r>
              <a:rPr lang="ru-RU" sz="2200" b="1" dirty="0"/>
              <a:t>.</a:t>
            </a:r>
          </a:p>
          <a:p>
            <a:endParaRPr lang="ru-RU" sz="1000" dirty="0"/>
          </a:p>
        </p:txBody>
      </p:sp>
      <p:pic>
        <p:nvPicPr>
          <p:cNvPr id="4" name="Рисунок 3"/>
          <p:cNvPicPr>
            <a:picLocks noChangeAspect="1"/>
          </p:cNvPicPr>
          <p:nvPr/>
        </p:nvPicPr>
        <p:blipFill>
          <a:blip r:embed="rId2"/>
          <a:stretch>
            <a:fillRect/>
          </a:stretch>
        </p:blipFill>
        <p:spPr>
          <a:xfrm>
            <a:off x="4499992" y="3140969"/>
            <a:ext cx="4295576" cy="3456384"/>
          </a:xfrm>
          <a:prstGeom prst="rect">
            <a:avLst/>
          </a:prstGeom>
        </p:spPr>
      </p:pic>
    </p:spTree>
    <p:extLst>
      <p:ext uri="{BB962C8B-B14F-4D97-AF65-F5344CB8AC3E}">
        <p14:creationId xmlns:p14="http://schemas.microsoft.com/office/powerpoint/2010/main" val="2417250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39552" y="332656"/>
            <a:ext cx="4646811" cy="6192688"/>
          </a:xfrm>
        </p:spPr>
        <p:txBody>
          <a:bodyPr/>
          <a:lstStyle/>
          <a:p>
            <a:pPr lvl="0" algn="just">
              <a:buClr>
                <a:srgbClr val="CE9964"/>
              </a:buClr>
            </a:pPr>
            <a:r>
              <a:rPr lang="ru-RU" sz="1600" dirty="0">
                <a:solidFill>
                  <a:srgbClr val="402000"/>
                </a:solidFill>
              </a:rPr>
              <a:t>Есть одна замечательная притча об этом. «Много лет назад дьявол решил похвастаться и выставил на всеобщее обозрение все инструменты своего ремесла. Он аккуратно сложил их в стеклянной витрине и прикрепил к ним ярлыки, чтобы все знали, что это такое и какова стоимость каждого из них. Здесь были и блестящий Кинжал Зависти, и Молот Гнева, и Капкан Жадности. На полочках были любовно разложены все орудия Страха, Гордыни и Ненависти. Все инструменты лежали на красивых подушечках и вызывали восхищение каждого посетителя ада. А на самой дальней полке лежал маленький неказистый и довольно потрепанный деревянный клинышек с ярлыком «Уныние». На удивление, он стоил больше, чем все остальные инструменты, вместе взятые. На вопрос, почему дьявол так высоко ценит этот предмет, тот ответил: «Это единственный инструмент в моем арсенале, на который я могу положиться, если все остальные окажутся бессильными. Если мне удается вбить его в голову человека, он открывает двери для всех остальных инструментов…»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882" y="332656"/>
            <a:ext cx="3560118" cy="6192688"/>
          </a:xfrm>
          <a:prstGeom prst="rect">
            <a:avLst/>
          </a:prstGeom>
        </p:spPr>
      </p:pic>
    </p:spTree>
    <p:extLst>
      <p:ext uri="{BB962C8B-B14F-4D97-AF65-F5344CB8AC3E}">
        <p14:creationId xmlns:p14="http://schemas.microsoft.com/office/powerpoint/2010/main" val="3523266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990600" y="457200"/>
            <a:ext cx="7772400" cy="5996136"/>
          </a:xfrm>
        </p:spPr>
        <p:txBody>
          <a:bodyPr/>
          <a:lstStyle/>
          <a:p>
            <a:pPr algn="just"/>
            <a:r>
              <a:rPr lang="ru-RU" sz="2400" b="1" dirty="0"/>
              <a:t>Противостоять унынию, быть доброжелательным, демонстрировать оптимизм по отношению к детям, вселять в них веру в самих себя </a:t>
            </a:r>
            <a:r>
              <a:rPr lang="en-US" sz="2400" dirty="0" smtClean="0"/>
              <a:t>- </a:t>
            </a:r>
            <a:r>
              <a:rPr lang="ru-RU" sz="2400" dirty="0" smtClean="0"/>
              <a:t>это </a:t>
            </a:r>
            <a:r>
              <a:rPr lang="ru-RU" sz="2400" dirty="0"/>
              <a:t>тяжелый педагогических труд, и пусть в этом труде вас вдохновляет неунывающий Марк Твен: </a:t>
            </a:r>
            <a:endParaRPr lang="en-US" sz="2400" dirty="0" smtClean="0"/>
          </a:p>
          <a:p>
            <a:endParaRPr lang="ru-RU" dirty="0"/>
          </a:p>
        </p:txBody>
      </p:sp>
      <p:pic>
        <p:nvPicPr>
          <p:cNvPr id="4" name="Рисунок 3"/>
          <p:cNvPicPr>
            <a:picLocks noChangeAspect="1"/>
          </p:cNvPicPr>
          <p:nvPr/>
        </p:nvPicPr>
        <p:blipFill>
          <a:blip r:embed="rId2"/>
          <a:stretch>
            <a:fillRect/>
          </a:stretch>
        </p:blipFill>
        <p:spPr>
          <a:xfrm>
            <a:off x="1259632" y="2303547"/>
            <a:ext cx="7264132" cy="4137188"/>
          </a:xfrm>
          <a:prstGeom prst="rect">
            <a:avLst/>
          </a:prstGeom>
        </p:spPr>
      </p:pic>
    </p:spTree>
    <p:extLst>
      <p:ext uri="{BB962C8B-B14F-4D97-AF65-F5344CB8AC3E}">
        <p14:creationId xmlns:p14="http://schemas.microsoft.com/office/powerpoint/2010/main" val="1125246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260648"/>
            <a:ext cx="7772400" cy="1440160"/>
          </a:xfrm>
        </p:spPr>
        <p:txBody>
          <a:bodyPr/>
          <a:lstStyle/>
          <a:p>
            <a:pPr algn="ctr"/>
            <a:r>
              <a:rPr lang="ru-RU" sz="3600" b="1" dirty="0" smtClean="0">
                <a:solidFill>
                  <a:schemeClr val="accent5">
                    <a:lumMod val="10000"/>
                  </a:schemeClr>
                </a:solidFill>
              </a:rPr>
              <a:t>Нюансы педагогического общения до урока и после</a:t>
            </a:r>
            <a:endParaRPr lang="ru-RU" sz="3600" b="1" dirty="0">
              <a:solidFill>
                <a:schemeClr val="accent5">
                  <a:lumMod val="10000"/>
                </a:schemeClr>
              </a:solidFill>
            </a:endParaRPr>
          </a:p>
        </p:txBody>
      </p:sp>
      <p:sp>
        <p:nvSpPr>
          <p:cNvPr id="3" name="Содержимое 2"/>
          <p:cNvSpPr>
            <a:spLocks noGrp="1"/>
          </p:cNvSpPr>
          <p:nvPr>
            <p:ph idx="1"/>
          </p:nvPr>
        </p:nvSpPr>
        <p:spPr>
          <a:xfrm>
            <a:off x="990600" y="1556792"/>
            <a:ext cx="7772400" cy="4896544"/>
          </a:xfrm>
        </p:spPr>
        <p:txBody>
          <a:bodyPr/>
          <a:lstStyle/>
          <a:p>
            <a:r>
              <a:rPr lang="ru-RU" sz="2000" dirty="0" smtClean="0">
                <a:solidFill>
                  <a:schemeClr val="accent5">
                    <a:lumMod val="10000"/>
                  </a:schemeClr>
                </a:solidFill>
              </a:rPr>
              <a:t>Находите время, повод и темы для неформального общения со школьниками — до урока и после него.</a:t>
            </a:r>
          </a:p>
          <a:p>
            <a:endParaRPr lang="ru-RU" sz="2000" dirty="0" smtClean="0">
              <a:solidFill>
                <a:schemeClr val="accent5">
                  <a:lumMod val="10000"/>
                </a:schemeClr>
              </a:solidFill>
            </a:endParaRPr>
          </a:p>
          <a:p>
            <a:endParaRPr lang="ru-RU" sz="2000" dirty="0"/>
          </a:p>
        </p:txBody>
      </p:sp>
      <p:pic>
        <p:nvPicPr>
          <p:cNvPr id="5" name="Рисунок 4"/>
          <p:cNvPicPr>
            <a:picLocks noChangeAspect="1"/>
          </p:cNvPicPr>
          <p:nvPr/>
        </p:nvPicPr>
        <p:blipFill>
          <a:blip r:embed="rId2"/>
          <a:stretch>
            <a:fillRect/>
          </a:stretch>
        </p:blipFill>
        <p:spPr>
          <a:xfrm>
            <a:off x="1403648" y="2348880"/>
            <a:ext cx="7200800" cy="420908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611560" y="457200"/>
            <a:ext cx="8151440" cy="6140152"/>
          </a:xfrm>
        </p:spPr>
        <p:txBody>
          <a:bodyPr/>
          <a:lstStyle/>
          <a:p>
            <a:pPr lvl="0" algn="just">
              <a:buClr>
                <a:srgbClr val="CE9964"/>
              </a:buClr>
            </a:pPr>
            <a:r>
              <a:rPr lang="ru-RU" sz="1900" dirty="0">
                <a:solidFill>
                  <a:srgbClr val="E3CAB8">
                    <a:lumMod val="10000"/>
                  </a:srgbClr>
                </a:solidFill>
              </a:rPr>
              <a:t>Будет здорово, если учитель, приходя в класс за несколько минут до звонка, будет занят не только своими делами, но и пообщается с ребятами на произвольные темы. Такими темами могут стать предстоящие выходные или каникулы, значимые события из жизни класса или школы, новости из мира спорта, музыки, технологий… Но, пожалуй, самой важной темой могут стать интересы самих детей. </a:t>
            </a:r>
          </a:p>
          <a:p>
            <a:pPr lvl="0" algn="just">
              <a:buClr>
                <a:srgbClr val="CE9964"/>
              </a:buClr>
            </a:pPr>
            <a:r>
              <a:rPr lang="ru-RU" sz="1900" dirty="0">
                <a:solidFill>
                  <a:srgbClr val="E3CAB8">
                    <a:lumMod val="10000"/>
                  </a:srgbClr>
                </a:solidFill>
              </a:rPr>
              <a:t>Многие трагедии, произошедшие за последние годы в стенах школ, можно было </a:t>
            </a:r>
            <a:endParaRPr lang="ru-RU" sz="1900" dirty="0" smtClean="0">
              <a:solidFill>
                <a:srgbClr val="E3CAB8">
                  <a:lumMod val="10000"/>
                </a:srgbClr>
              </a:solidFill>
            </a:endParaRPr>
          </a:p>
          <a:p>
            <a:pPr lvl="0" algn="just">
              <a:buClr>
                <a:srgbClr val="CE9964"/>
              </a:buClr>
            </a:pPr>
            <a:r>
              <a:rPr lang="ru-RU" sz="1900" dirty="0" smtClean="0">
                <a:solidFill>
                  <a:srgbClr val="E3CAB8">
                    <a:lumMod val="10000"/>
                  </a:srgbClr>
                </a:solidFill>
              </a:rPr>
              <a:t>предотвратить</a:t>
            </a:r>
            <a:r>
              <a:rPr lang="ru-RU" sz="1900" dirty="0">
                <a:solidFill>
                  <a:srgbClr val="E3CAB8">
                    <a:lumMod val="10000"/>
                  </a:srgbClr>
                </a:solidFill>
              </a:rPr>
              <a:t>, если бы </a:t>
            </a:r>
            <a:endParaRPr lang="ru-RU" sz="1900" dirty="0" smtClean="0">
              <a:solidFill>
                <a:srgbClr val="E3CAB8">
                  <a:lumMod val="10000"/>
                </a:srgbClr>
              </a:solidFill>
            </a:endParaRPr>
          </a:p>
          <a:p>
            <a:pPr lvl="0" algn="just">
              <a:buClr>
                <a:srgbClr val="CE9964"/>
              </a:buClr>
            </a:pPr>
            <a:r>
              <a:rPr lang="ru-RU" sz="1900" dirty="0" smtClean="0">
                <a:solidFill>
                  <a:srgbClr val="E3CAB8">
                    <a:lumMod val="10000"/>
                  </a:srgbClr>
                </a:solidFill>
              </a:rPr>
              <a:t>мы</a:t>
            </a:r>
            <a:r>
              <a:rPr lang="ru-RU" sz="1900" dirty="0">
                <a:solidFill>
                  <a:srgbClr val="E3CAB8">
                    <a:lumMod val="10000"/>
                  </a:srgbClr>
                </a:solidFill>
              </a:rPr>
              <a:t>, взрослые, чуть </a:t>
            </a:r>
            <a:endParaRPr lang="ru-RU" sz="1900" dirty="0" smtClean="0">
              <a:solidFill>
                <a:srgbClr val="E3CAB8">
                  <a:lumMod val="10000"/>
                </a:srgbClr>
              </a:solidFill>
            </a:endParaRPr>
          </a:p>
          <a:p>
            <a:pPr lvl="0" algn="just">
              <a:buClr>
                <a:srgbClr val="CE9964"/>
              </a:buClr>
            </a:pPr>
            <a:r>
              <a:rPr lang="ru-RU" sz="1900" dirty="0" smtClean="0">
                <a:solidFill>
                  <a:srgbClr val="E3CAB8">
                    <a:lumMod val="10000"/>
                  </a:srgbClr>
                </a:solidFill>
              </a:rPr>
              <a:t>больше </a:t>
            </a:r>
            <a:r>
              <a:rPr lang="ru-RU" sz="1900" dirty="0">
                <a:solidFill>
                  <a:srgbClr val="E3CAB8">
                    <a:lumMod val="10000"/>
                  </a:srgbClr>
                </a:solidFill>
              </a:rPr>
              <a:t>знали о своих </a:t>
            </a:r>
            <a:endParaRPr lang="ru-RU" sz="1900" dirty="0" smtClean="0">
              <a:solidFill>
                <a:srgbClr val="E3CAB8">
                  <a:lumMod val="10000"/>
                </a:srgbClr>
              </a:solidFill>
            </a:endParaRPr>
          </a:p>
          <a:p>
            <a:pPr lvl="0" algn="just">
              <a:buClr>
                <a:srgbClr val="CE9964"/>
              </a:buClr>
            </a:pPr>
            <a:r>
              <a:rPr lang="ru-RU" sz="1900" dirty="0" smtClean="0">
                <a:solidFill>
                  <a:srgbClr val="E3CAB8">
                    <a:lumMod val="10000"/>
                  </a:srgbClr>
                </a:solidFill>
              </a:rPr>
              <a:t>детях</a:t>
            </a:r>
            <a:r>
              <a:rPr lang="ru-RU" sz="1900" dirty="0">
                <a:solidFill>
                  <a:srgbClr val="E3CAB8">
                    <a:lumMod val="10000"/>
                  </a:srgbClr>
                </a:solidFill>
              </a:rPr>
              <a:t>, проявляли чуть </a:t>
            </a:r>
            <a:endParaRPr lang="ru-RU" sz="1900" dirty="0" smtClean="0">
              <a:solidFill>
                <a:srgbClr val="E3CAB8">
                  <a:lumMod val="10000"/>
                </a:srgbClr>
              </a:solidFill>
            </a:endParaRPr>
          </a:p>
          <a:p>
            <a:pPr lvl="0" algn="just">
              <a:buClr>
                <a:srgbClr val="CE9964"/>
              </a:buClr>
            </a:pPr>
            <a:r>
              <a:rPr lang="ru-RU" sz="1900" dirty="0" smtClean="0">
                <a:solidFill>
                  <a:srgbClr val="E3CAB8">
                    <a:lumMod val="10000"/>
                  </a:srgbClr>
                </a:solidFill>
              </a:rPr>
              <a:t>большую </a:t>
            </a:r>
          </a:p>
          <a:p>
            <a:pPr lvl="0" algn="just">
              <a:buClr>
                <a:srgbClr val="CE9964"/>
              </a:buClr>
            </a:pPr>
            <a:r>
              <a:rPr lang="ru-RU" sz="1900" dirty="0" smtClean="0">
                <a:solidFill>
                  <a:srgbClr val="E3CAB8">
                    <a:lumMod val="10000"/>
                  </a:srgbClr>
                </a:solidFill>
              </a:rPr>
              <a:t>заинтересованность </a:t>
            </a:r>
            <a:r>
              <a:rPr lang="ru-RU" sz="1900" dirty="0">
                <a:solidFill>
                  <a:srgbClr val="E3CAB8">
                    <a:lumMod val="10000"/>
                  </a:srgbClr>
                </a:solidFill>
              </a:rPr>
              <a:t>в них.</a:t>
            </a:r>
          </a:p>
          <a:p>
            <a:pPr lvl="0" algn="just">
              <a:buClr>
                <a:srgbClr val="CE9964"/>
              </a:buClr>
            </a:pPr>
            <a:r>
              <a:rPr lang="ru-RU" sz="1900" dirty="0">
                <a:solidFill>
                  <a:srgbClr val="E3CAB8">
                    <a:lumMod val="10000"/>
                  </a:srgbClr>
                </a:solidFill>
              </a:rPr>
              <a:t>На что следует </a:t>
            </a:r>
            <a:r>
              <a:rPr lang="ru-RU" sz="1900" dirty="0" smtClean="0">
                <a:solidFill>
                  <a:srgbClr val="E3CAB8">
                    <a:lumMod val="10000"/>
                  </a:srgbClr>
                </a:solidFill>
              </a:rPr>
              <a:t>обратить</a:t>
            </a:r>
          </a:p>
          <a:p>
            <a:pPr lvl="0" algn="just">
              <a:buClr>
                <a:srgbClr val="CE9964"/>
              </a:buClr>
            </a:pPr>
            <a:r>
              <a:rPr lang="ru-RU" sz="1900" dirty="0" smtClean="0">
                <a:solidFill>
                  <a:srgbClr val="E3CAB8">
                    <a:lumMod val="10000"/>
                  </a:srgbClr>
                </a:solidFill>
              </a:rPr>
              <a:t>внимание </a:t>
            </a:r>
            <a:r>
              <a:rPr lang="ru-RU" sz="1900" dirty="0">
                <a:solidFill>
                  <a:srgbClr val="E3CAB8">
                    <a:lumMod val="10000"/>
                  </a:srgbClr>
                </a:solidFill>
              </a:rPr>
              <a:t>учителю в </a:t>
            </a:r>
            <a:endParaRPr lang="ru-RU" sz="1900" dirty="0" smtClean="0">
              <a:solidFill>
                <a:srgbClr val="E3CAB8">
                  <a:lumMod val="10000"/>
                </a:srgbClr>
              </a:solidFill>
            </a:endParaRPr>
          </a:p>
          <a:p>
            <a:pPr lvl="0" algn="just">
              <a:buClr>
                <a:srgbClr val="CE9964"/>
              </a:buClr>
            </a:pPr>
            <a:r>
              <a:rPr lang="ru-RU" sz="1900" dirty="0" smtClean="0">
                <a:solidFill>
                  <a:srgbClr val="E3CAB8">
                    <a:lumMod val="10000"/>
                  </a:srgbClr>
                </a:solidFill>
              </a:rPr>
              <a:t>организации </a:t>
            </a:r>
            <a:r>
              <a:rPr lang="ru-RU" sz="1900" dirty="0">
                <a:solidFill>
                  <a:srgbClr val="E3CAB8">
                    <a:lumMod val="10000"/>
                  </a:srgbClr>
                </a:solidFill>
              </a:rPr>
              <a:t>такого </a:t>
            </a:r>
            <a:endParaRPr lang="ru-RU" sz="1900" dirty="0" smtClean="0">
              <a:solidFill>
                <a:srgbClr val="E3CAB8">
                  <a:lumMod val="10000"/>
                </a:srgbClr>
              </a:solidFill>
            </a:endParaRPr>
          </a:p>
          <a:p>
            <a:pPr lvl="0" algn="just">
              <a:buClr>
                <a:srgbClr val="CE9964"/>
              </a:buClr>
            </a:pPr>
            <a:r>
              <a:rPr lang="ru-RU" sz="1900" dirty="0" smtClean="0">
                <a:solidFill>
                  <a:srgbClr val="E3CAB8">
                    <a:lumMod val="10000"/>
                  </a:srgbClr>
                </a:solidFill>
              </a:rPr>
              <a:t>общения</a:t>
            </a:r>
            <a:r>
              <a:rPr lang="ru-RU" sz="2000" dirty="0" smtClean="0">
                <a:solidFill>
                  <a:srgbClr val="E3CAB8">
                    <a:lumMod val="10000"/>
                  </a:srgbClr>
                </a:solidFill>
              </a:rPr>
              <a:t>?</a:t>
            </a:r>
            <a:endParaRPr lang="ru-RU" sz="2000" dirty="0">
              <a:solidFill>
                <a:srgbClr val="E3CAB8">
                  <a:lumMod val="10000"/>
                </a:srgbClr>
              </a:solidFill>
            </a:endParaRPr>
          </a:p>
          <a:p>
            <a:endParaRPr lang="ru-RU" dirty="0"/>
          </a:p>
        </p:txBody>
      </p:sp>
      <p:pic>
        <p:nvPicPr>
          <p:cNvPr id="5" name="Рисунок 4"/>
          <p:cNvPicPr>
            <a:picLocks noChangeAspect="1"/>
          </p:cNvPicPr>
          <p:nvPr/>
        </p:nvPicPr>
        <p:blipFill>
          <a:blip r:embed="rId2"/>
          <a:stretch>
            <a:fillRect/>
          </a:stretch>
        </p:blipFill>
        <p:spPr>
          <a:xfrm>
            <a:off x="3879899" y="2708920"/>
            <a:ext cx="4911080" cy="3642692"/>
          </a:xfrm>
          <a:prstGeom prst="rect">
            <a:avLst/>
          </a:prstGeom>
        </p:spPr>
      </p:pic>
    </p:spTree>
    <p:extLst>
      <p:ext uri="{BB962C8B-B14F-4D97-AF65-F5344CB8AC3E}">
        <p14:creationId xmlns:p14="http://schemas.microsoft.com/office/powerpoint/2010/main" val="3814660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457200"/>
            <a:ext cx="7772400" cy="595536"/>
          </a:xfrm>
        </p:spPr>
        <p:txBody>
          <a:bodyPr/>
          <a:lstStyle/>
          <a:p>
            <a:pPr algn="ctr"/>
            <a:r>
              <a:rPr lang="ru-RU" sz="3600" b="1" dirty="0" smtClean="0">
                <a:solidFill>
                  <a:schemeClr val="accent5">
                    <a:lumMod val="10000"/>
                  </a:schemeClr>
                </a:solidFill>
              </a:rPr>
              <a:t>Десять простых правил:</a:t>
            </a:r>
            <a:endParaRPr lang="ru-RU" sz="3600" b="1" dirty="0">
              <a:solidFill>
                <a:schemeClr val="accent5">
                  <a:lumMod val="10000"/>
                </a:schemeClr>
              </a:solidFill>
            </a:endParaRPr>
          </a:p>
        </p:txBody>
      </p:sp>
      <p:sp>
        <p:nvSpPr>
          <p:cNvPr id="3" name="Содержимое 2"/>
          <p:cNvSpPr>
            <a:spLocks noGrp="1"/>
          </p:cNvSpPr>
          <p:nvPr>
            <p:ph idx="1"/>
          </p:nvPr>
        </p:nvSpPr>
        <p:spPr>
          <a:xfrm>
            <a:off x="990600" y="980728"/>
            <a:ext cx="7772400" cy="5616624"/>
          </a:xfrm>
        </p:spPr>
        <p:txBody>
          <a:bodyPr/>
          <a:lstStyle/>
          <a:p>
            <a:pPr marL="0" indent="0" algn="just">
              <a:buNone/>
            </a:pPr>
            <a:r>
              <a:rPr lang="ru-RU" sz="1800" dirty="0" smtClean="0"/>
              <a:t>1</a:t>
            </a:r>
            <a:r>
              <a:rPr lang="ru-RU" sz="1800" dirty="0" smtClean="0">
                <a:solidFill>
                  <a:schemeClr val="accent5">
                    <a:lumMod val="10000"/>
                  </a:schemeClr>
                </a:solidFill>
              </a:rPr>
              <a:t>. Даже если интересы детей кажутся вам недостойными внимания, наивными или легкомысленными, не стоит спешить заявлять об этом ребенку. Сейчас в его жизни они могут значить очень и очень многое. И наше неподдельное внимание к ним будет с благодарностью принято. </a:t>
            </a:r>
          </a:p>
          <a:p>
            <a:pPr marL="0" indent="0" algn="just">
              <a:buNone/>
            </a:pPr>
            <a:r>
              <a:rPr lang="ru-RU" sz="1800" dirty="0" smtClean="0">
                <a:solidFill>
                  <a:schemeClr val="accent5">
                    <a:lumMod val="10000"/>
                  </a:schemeClr>
                </a:solidFill>
              </a:rPr>
              <a:t>2. </a:t>
            </a:r>
            <a:r>
              <a:rPr lang="ru-RU" sz="1800" b="1" dirty="0" smtClean="0">
                <a:solidFill>
                  <a:schemeClr val="accent5">
                    <a:lumMod val="10000"/>
                  </a:schemeClr>
                </a:solidFill>
              </a:rPr>
              <a:t>Поинтересуйтесь хобби</a:t>
            </a:r>
            <a:r>
              <a:rPr lang="ru-RU" sz="1800" dirty="0" smtClean="0">
                <a:solidFill>
                  <a:schemeClr val="accent5">
                    <a:lumMod val="10000"/>
                  </a:schemeClr>
                </a:solidFill>
              </a:rPr>
              <a:t>, увлечениями детей, спросите о их любимых книгах, мультфильмах, проявите интерес к тому, в какие игры они предпочитают играть и почему. </a:t>
            </a:r>
          </a:p>
          <a:p>
            <a:pPr marL="0" indent="0" algn="just">
              <a:buNone/>
            </a:pPr>
            <a:r>
              <a:rPr lang="ru-RU" sz="1800" dirty="0" smtClean="0">
                <a:solidFill>
                  <a:schemeClr val="accent5">
                    <a:lumMod val="10000"/>
                  </a:schemeClr>
                </a:solidFill>
              </a:rPr>
              <a:t>3. </a:t>
            </a:r>
            <a:r>
              <a:rPr lang="ru-RU" sz="1800" b="1" dirty="0" smtClean="0">
                <a:solidFill>
                  <a:schemeClr val="accent5">
                    <a:lumMod val="10000"/>
                  </a:schemeClr>
                </a:solidFill>
              </a:rPr>
              <a:t>Расспросите об этом подробнее</a:t>
            </a:r>
            <a:r>
              <a:rPr lang="ru-RU" sz="1800" dirty="0" smtClean="0">
                <a:solidFill>
                  <a:schemeClr val="accent5">
                    <a:lumMod val="10000"/>
                  </a:schemeClr>
                </a:solidFill>
              </a:rPr>
              <a:t>, попросите привести примеры, выскажите свое мнение, дайте «обратную связь». </a:t>
            </a:r>
          </a:p>
          <a:p>
            <a:pPr marL="0" indent="0" algn="just">
              <a:buNone/>
            </a:pPr>
            <a:r>
              <a:rPr lang="ru-RU" sz="1800" dirty="0" smtClean="0">
                <a:solidFill>
                  <a:schemeClr val="accent5">
                    <a:lumMod val="10000"/>
                  </a:schemeClr>
                </a:solidFill>
              </a:rPr>
              <a:t>4. Не только говорите и слушайте внимательно, но и </a:t>
            </a:r>
            <a:r>
              <a:rPr lang="ru-RU" sz="1800" b="1" dirty="0" smtClean="0">
                <a:solidFill>
                  <a:schemeClr val="accent5">
                    <a:lumMod val="10000"/>
                  </a:schemeClr>
                </a:solidFill>
              </a:rPr>
              <a:t>демонстрируйте свое внимание взглядом, мимикой, жестами</a:t>
            </a:r>
            <a:r>
              <a:rPr lang="ru-RU" sz="1800" dirty="0" smtClean="0">
                <a:solidFill>
                  <a:schemeClr val="accent5">
                    <a:lumMod val="10000"/>
                  </a:schemeClr>
                </a:solidFill>
              </a:rPr>
              <a:t>. Невербальные сообщения дети «считывают» довольно легко. </a:t>
            </a:r>
          </a:p>
          <a:p>
            <a:pPr marL="0" indent="0" algn="just">
              <a:buNone/>
            </a:pPr>
            <a:r>
              <a:rPr lang="ru-RU" sz="1800" dirty="0" smtClean="0">
                <a:solidFill>
                  <a:schemeClr val="accent5">
                    <a:lumMod val="10000"/>
                  </a:schemeClr>
                </a:solidFill>
              </a:rPr>
              <a:t>5. </a:t>
            </a:r>
            <a:r>
              <a:rPr lang="ru-RU" sz="1800" b="1" dirty="0" smtClean="0">
                <a:solidFill>
                  <a:schemeClr val="accent5">
                    <a:lumMod val="10000"/>
                  </a:schemeClr>
                </a:solidFill>
              </a:rPr>
              <a:t>Спустя несколько дней вернитесь к этому разговору</a:t>
            </a:r>
            <a:r>
              <a:rPr lang="ru-RU" sz="1800" dirty="0" smtClean="0">
                <a:solidFill>
                  <a:schemeClr val="accent5">
                    <a:lumMod val="10000"/>
                  </a:schemeClr>
                </a:solidFill>
              </a:rPr>
              <a:t>, уточните ещё что-нибудь, покажите, что вы помните об интересах ваших учеников. </a:t>
            </a:r>
          </a:p>
          <a:p>
            <a:pPr marL="0" indent="0" algn="just">
              <a:buNone/>
            </a:pPr>
            <a:r>
              <a:rPr lang="ru-RU" sz="1800" dirty="0" smtClean="0">
                <a:solidFill>
                  <a:schemeClr val="accent5">
                    <a:lumMod val="10000"/>
                  </a:schemeClr>
                </a:solidFill>
              </a:rPr>
              <a:t>6. Через некоторое время ребята сами начнут подходить к вам на переменах с такого рода разговорами: показывать вам свои рисунки, стихи, игрушки, рассказывать о своих хобби, поездках, впечатлениях. </a:t>
            </a:r>
            <a:r>
              <a:rPr lang="ru-RU" sz="1800" b="1" dirty="0" smtClean="0">
                <a:solidFill>
                  <a:schemeClr val="accent5">
                    <a:lumMod val="10000"/>
                  </a:schemeClr>
                </a:solidFill>
              </a:rPr>
              <a:t>Реагируйте на это доброжелательно</a:t>
            </a:r>
            <a:r>
              <a:rPr lang="ru-RU" sz="1800" dirty="0" smtClean="0">
                <a:solidFill>
                  <a:schemeClr val="accent5">
                    <a:lumMod val="10000"/>
                  </a:schemeClr>
                </a:solidFill>
              </a:rPr>
              <a:t>, помните: они не хвастаются, они доверяют. Не потеряйте это доверие. </a:t>
            </a:r>
            <a:endParaRPr lang="ru-RU" sz="1800" dirty="0">
              <a:solidFill>
                <a:schemeClr val="accent5">
                  <a:lumMod val="1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990600" y="332656"/>
            <a:ext cx="7772400" cy="6192688"/>
          </a:xfrm>
        </p:spPr>
        <p:txBody>
          <a:bodyPr/>
          <a:lstStyle/>
          <a:p>
            <a:pPr marL="0" indent="0" algn="just">
              <a:buNone/>
            </a:pPr>
            <a:r>
              <a:rPr lang="ru-RU" sz="2000" b="1" dirty="0" smtClean="0">
                <a:solidFill>
                  <a:schemeClr val="accent5">
                    <a:lumMod val="10000"/>
                  </a:schemeClr>
                </a:solidFill>
              </a:rPr>
              <a:t>7. Обязательно старайтесь обратить внимание на то, что рассказывают и показывают вам дети. </a:t>
            </a:r>
            <a:r>
              <a:rPr lang="ru-RU" sz="2000" dirty="0" smtClean="0">
                <a:solidFill>
                  <a:schemeClr val="accent5">
                    <a:lumMod val="10000"/>
                  </a:schemeClr>
                </a:solidFill>
              </a:rPr>
              <a:t>По возможности не на бегу, не между делом. Постарайтесь найти хотя бы минутку, чтобы поддержать разговор об этом. Спросите их о чем-то ещё, поинтересуйтесь деталями, выскажите свое мнение об этом. </a:t>
            </a:r>
          </a:p>
          <a:p>
            <a:pPr algn="just"/>
            <a:endParaRPr lang="ru-RU" sz="2000" dirty="0" smtClean="0">
              <a:solidFill>
                <a:schemeClr val="accent5">
                  <a:lumMod val="10000"/>
                </a:schemeClr>
              </a:solidFill>
            </a:endParaRPr>
          </a:p>
          <a:p>
            <a:pPr marL="0" indent="0" algn="just">
              <a:buNone/>
            </a:pPr>
            <a:r>
              <a:rPr lang="ru-RU" sz="2000" dirty="0" smtClean="0">
                <a:solidFill>
                  <a:schemeClr val="accent5">
                    <a:lumMod val="10000"/>
                  </a:schemeClr>
                </a:solidFill>
              </a:rPr>
              <a:t>8. Если речь идёт о детском творчестве и то, что вам показывает ребёнок, мягко говоря, не «ах какого качества», то вовсе не нужно наигранно умиляться, к примеру, неудачным детским стихам или рисункам. Но и отделываться дежурными «Угу» или «Молодец (за которыми легко распознается «Ну, иди уже давай отсюда») тоже нельзя. Как и нельзя сходу критиковать то, что вам доверчиво показали. Постарайтесь не впадать в крайности. Если уж ребёнок попросил вас оценить его творчество, </a:t>
            </a:r>
            <a:r>
              <a:rPr lang="ru-RU" sz="2000" b="1" dirty="0" smtClean="0">
                <a:solidFill>
                  <a:schemeClr val="accent5">
                    <a:lumMod val="10000"/>
                  </a:schemeClr>
                </a:solidFill>
              </a:rPr>
              <a:t>попробуйте сначала отметить в нем положительные стороны </a:t>
            </a:r>
            <a:r>
              <a:rPr lang="ru-RU" sz="2000" dirty="0" smtClean="0">
                <a:solidFill>
                  <a:schemeClr val="accent5">
                    <a:lumMod val="10000"/>
                  </a:schemeClr>
                </a:solidFill>
              </a:rPr>
              <a:t>- старание, затраченный труд, сочетание цветов, интересную тему… </a:t>
            </a:r>
            <a:r>
              <a:rPr lang="ru-RU" sz="2000" b="1" dirty="0" smtClean="0">
                <a:solidFill>
                  <a:schemeClr val="accent5">
                    <a:lumMod val="10000"/>
                  </a:schemeClr>
                </a:solidFill>
              </a:rPr>
              <a:t>И только потом уже деликатно выскажите свое мнение о его проблемных сторонах </a:t>
            </a:r>
            <a:r>
              <a:rPr lang="ru-RU" sz="2000" dirty="0" smtClean="0">
                <a:solidFill>
                  <a:schemeClr val="accent5">
                    <a:lumMod val="10000"/>
                  </a:schemeClr>
                </a:solidFill>
              </a:rPr>
              <a:t>— в форме ненавязчивых советов или пожеланий вроде «Мне кажется, нужно чуть усилить вот в этом месте…». </a:t>
            </a:r>
            <a:endParaRPr lang="ru-RU" sz="2000" dirty="0">
              <a:solidFill>
                <a:schemeClr val="accent5">
                  <a:lumMod val="1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990600" y="457200"/>
            <a:ext cx="7772400" cy="6140152"/>
          </a:xfrm>
        </p:spPr>
        <p:txBody>
          <a:bodyPr/>
          <a:lstStyle/>
          <a:p>
            <a:pPr marL="0" indent="0" algn="just">
              <a:buNone/>
            </a:pPr>
            <a:r>
              <a:rPr lang="ru-RU" sz="1800" dirty="0" smtClean="0">
                <a:solidFill>
                  <a:schemeClr val="accent5">
                    <a:lumMod val="10000"/>
                  </a:schemeClr>
                </a:solidFill>
              </a:rPr>
              <a:t>9. Вполне возможно, что </a:t>
            </a:r>
            <a:r>
              <a:rPr lang="ru-RU" sz="1800" b="1" dirty="0" smtClean="0">
                <a:solidFill>
                  <a:schemeClr val="accent5">
                    <a:lumMod val="10000"/>
                  </a:schemeClr>
                </a:solidFill>
              </a:rPr>
              <a:t>в каких-то вопросах учитель и ребята ощутят разрыв в культурной дистанции</a:t>
            </a:r>
            <a:r>
              <a:rPr lang="ru-RU" sz="1800" dirty="0" smtClean="0">
                <a:solidFill>
                  <a:schemeClr val="accent5">
                    <a:lumMod val="10000"/>
                  </a:schemeClr>
                </a:solidFill>
              </a:rPr>
              <a:t>. Учитель может оказаться несведущим в вопросах современной молодежной эстрады, а ребята - плохо разбираться в литературе, лежащей за рамками школьной программы. Почувствовав это, ни в коем случае </a:t>
            </a:r>
            <a:r>
              <a:rPr lang="ru-RU" sz="1800" b="1" dirty="0" smtClean="0">
                <a:solidFill>
                  <a:schemeClr val="accent5">
                    <a:lumMod val="10000"/>
                  </a:schemeClr>
                </a:solidFill>
              </a:rPr>
              <a:t>нельзя отзываться о неизвестном негативно, огульно осуждая все то, что педагог сам не знает</a:t>
            </a:r>
            <a:r>
              <a:rPr lang="ru-RU" sz="1800" dirty="0" smtClean="0">
                <a:solidFill>
                  <a:schemeClr val="accent5">
                    <a:lumMod val="10000"/>
                  </a:schemeClr>
                </a:solidFill>
              </a:rPr>
              <a:t>. Напротив, </a:t>
            </a:r>
            <a:r>
              <a:rPr lang="ru-RU" sz="1800" b="1" dirty="0" smtClean="0">
                <a:solidFill>
                  <a:schemeClr val="accent5">
                    <a:lumMod val="10000"/>
                  </a:schemeClr>
                </a:solidFill>
              </a:rPr>
              <a:t>важно проявить заинтересованность, попросить ребят рассказать о том, что это такое, постараться понять. </a:t>
            </a:r>
          </a:p>
          <a:p>
            <a:pPr marL="0" indent="0" algn="just">
              <a:buNone/>
            </a:pPr>
            <a:r>
              <a:rPr lang="ru-RU" sz="1800" dirty="0" smtClean="0">
                <a:solidFill>
                  <a:schemeClr val="accent5">
                    <a:lumMod val="10000"/>
                  </a:schemeClr>
                </a:solidFill>
              </a:rPr>
              <a:t>10. Со своей стороны </a:t>
            </a:r>
            <a:r>
              <a:rPr lang="ru-RU" sz="1800" b="1" dirty="0" smtClean="0">
                <a:solidFill>
                  <a:schemeClr val="accent5">
                    <a:lumMod val="10000"/>
                  </a:schemeClr>
                </a:solidFill>
              </a:rPr>
              <a:t>педагогу надо стараться живо и привлекательно рассказывать ребятам о том, чего они еще пока не знают, не читали, не смотрели, не видели.</a:t>
            </a:r>
            <a:r>
              <a:rPr lang="ru-RU" sz="1800" dirty="0" smtClean="0">
                <a:solidFill>
                  <a:schemeClr val="accent5">
                    <a:lumMod val="10000"/>
                  </a:schemeClr>
                </a:solidFill>
              </a:rPr>
              <a:t> Возможно, именно привлекательный рассказ педагога </a:t>
            </a:r>
            <a:r>
              <a:rPr lang="ru-RU" sz="1800" dirty="0" err="1" smtClean="0">
                <a:solidFill>
                  <a:schemeClr val="accent5">
                    <a:lumMod val="10000"/>
                  </a:schemeClr>
                </a:solidFill>
              </a:rPr>
              <a:t>сподвигнет</a:t>
            </a:r>
            <a:r>
              <a:rPr lang="ru-RU" sz="1800" dirty="0" smtClean="0">
                <a:solidFill>
                  <a:schemeClr val="accent5">
                    <a:lumMod val="10000"/>
                  </a:schemeClr>
                </a:solidFill>
              </a:rPr>
              <a:t> ребенка на просмотр нового фильма или прочтение новой книги. Так, шаг за шагом, беседа за беседой, вы будете лучше узнавать своих учеников, а они - вас. </a:t>
            </a:r>
          </a:p>
          <a:p>
            <a:pPr marL="0" indent="0" algn="just">
              <a:buNone/>
            </a:pPr>
            <a:r>
              <a:rPr lang="ru-RU" sz="1800" dirty="0" smtClean="0">
                <a:solidFill>
                  <a:schemeClr val="accent5">
                    <a:lumMod val="10000"/>
                  </a:schemeClr>
                </a:solidFill>
              </a:rPr>
              <a:t>И еще одно важное дополнение. В таком общении всегда есть риск так называемого панибратства, когда дистанция в отношениях между взрослым и ребенком почти стирается. Это ошибка, которую часто совершают молодые педагоги. </a:t>
            </a:r>
            <a:r>
              <a:rPr lang="ru-RU" sz="1800" b="1" dirty="0" smtClean="0">
                <a:solidFill>
                  <a:schemeClr val="accent5">
                    <a:lumMod val="10000"/>
                  </a:schemeClr>
                </a:solidFill>
              </a:rPr>
              <a:t>Вопрос длины дистанции - это вопрос опыта и педагогической интуиции каждого педагога</a:t>
            </a:r>
            <a:r>
              <a:rPr lang="ru-RU" sz="1800" b="1" dirty="0">
                <a:solidFill>
                  <a:schemeClr val="accent5">
                    <a:lumMod val="10000"/>
                  </a:schemeClr>
                </a:solidFill>
              </a:rPr>
              <a:t>. </a:t>
            </a:r>
            <a:r>
              <a:rPr lang="ru-RU" sz="1800" dirty="0">
                <a:solidFill>
                  <a:schemeClr val="accent5">
                    <a:lumMod val="10000"/>
                  </a:schemeClr>
                </a:solidFill>
              </a:rPr>
              <a:t>Здесь можно посоветовать лишь одно </a:t>
            </a:r>
            <a:r>
              <a:rPr lang="ru-RU" sz="1800" dirty="0" smtClean="0">
                <a:solidFill>
                  <a:schemeClr val="accent5">
                    <a:lumMod val="10000"/>
                  </a:schemeClr>
                </a:solidFill>
              </a:rPr>
              <a:t>- дистанция </a:t>
            </a:r>
            <a:r>
              <a:rPr lang="ru-RU" sz="1800" dirty="0">
                <a:solidFill>
                  <a:schemeClr val="accent5">
                    <a:lumMod val="10000"/>
                  </a:schemeClr>
                </a:solidFill>
              </a:rPr>
              <a:t>должна быть такой, чтобы позволить вам разглядеть друг в друге человека.</a:t>
            </a:r>
            <a:endParaRPr lang="ru-RU" sz="1800" dirty="0" smtClean="0">
              <a:solidFill>
                <a:schemeClr val="accent5">
                  <a:lumMod val="10000"/>
                </a:schemeClr>
              </a:solidFill>
            </a:endParaRPr>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260648"/>
            <a:ext cx="7772400" cy="648072"/>
          </a:xfrm>
        </p:spPr>
        <p:txBody>
          <a:bodyPr/>
          <a:lstStyle/>
          <a:p>
            <a:pPr algn="ctr"/>
            <a:r>
              <a:rPr lang="ru-RU" sz="2800" b="1" dirty="0" smtClean="0">
                <a:solidFill>
                  <a:schemeClr val="accent5">
                    <a:lumMod val="10000"/>
                  </a:schemeClr>
                </a:solidFill>
              </a:rPr>
              <a:t>Тонкости конструктивного диалога на уроке</a:t>
            </a:r>
            <a:endParaRPr lang="ru-RU" sz="2800" b="1" dirty="0">
              <a:solidFill>
                <a:schemeClr val="accent5">
                  <a:lumMod val="10000"/>
                </a:schemeClr>
              </a:solidFill>
            </a:endParaRPr>
          </a:p>
        </p:txBody>
      </p:sp>
      <p:sp>
        <p:nvSpPr>
          <p:cNvPr id="3" name="Содержимое 2"/>
          <p:cNvSpPr>
            <a:spLocks noGrp="1"/>
          </p:cNvSpPr>
          <p:nvPr>
            <p:ph idx="1"/>
          </p:nvPr>
        </p:nvSpPr>
        <p:spPr>
          <a:xfrm>
            <a:off x="990600" y="908720"/>
            <a:ext cx="7772400" cy="5616624"/>
          </a:xfrm>
        </p:spPr>
        <p:txBody>
          <a:bodyPr/>
          <a:lstStyle/>
          <a:p>
            <a:pPr algn="ctr">
              <a:buNone/>
            </a:pPr>
            <a:r>
              <a:rPr lang="ru-RU" sz="2000" dirty="0" smtClean="0"/>
              <a:t>Что для этого можно сделать?</a:t>
            </a:r>
          </a:p>
          <a:p>
            <a:pPr algn="just"/>
            <a:r>
              <a:rPr lang="ru-RU" sz="1800" dirty="0" smtClean="0"/>
              <a:t>1</a:t>
            </a:r>
            <a:r>
              <a:rPr lang="ru-RU" sz="1800" dirty="0" smtClean="0">
                <a:solidFill>
                  <a:schemeClr val="accent5">
                    <a:lumMod val="10000"/>
                  </a:schemeClr>
                </a:solidFill>
              </a:rPr>
              <a:t>. </a:t>
            </a:r>
            <a:r>
              <a:rPr lang="ru-RU" sz="1800" b="1" dirty="0" smtClean="0">
                <a:solidFill>
                  <a:schemeClr val="accent5">
                    <a:lumMod val="10000"/>
                  </a:schemeClr>
                </a:solidFill>
              </a:rPr>
              <a:t>Обеспечить на уроке безопасную атмосферу</a:t>
            </a:r>
            <a:r>
              <a:rPr lang="ru-RU" sz="1800" dirty="0" smtClean="0">
                <a:solidFill>
                  <a:schemeClr val="accent5">
                    <a:lumMod val="10000"/>
                  </a:schemeClr>
                </a:solidFill>
              </a:rPr>
              <a:t>: каждый ученик должен быть уверен, что любое мнение, даже ошибочное или наивное, не будет подвергаться насмешкам, оскорблениям или унизительным комментариям учителя. </a:t>
            </a:r>
          </a:p>
          <a:p>
            <a:pPr algn="just"/>
            <a:r>
              <a:rPr lang="ru-RU" sz="1800" dirty="0" smtClean="0">
                <a:solidFill>
                  <a:schemeClr val="accent5">
                    <a:lumMod val="10000"/>
                  </a:schemeClr>
                </a:solidFill>
              </a:rPr>
              <a:t>2. </a:t>
            </a:r>
            <a:r>
              <a:rPr lang="ru-RU" sz="1800" b="1" dirty="0" smtClean="0">
                <a:solidFill>
                  <a:schemeClr val="accent5">
                    <a:lumMod val="10000"/>
                  </a:schemeClr>
                </a:solidFill>
              </a:rPr>
              <a:t>Ни в коем случае не перебивать говорящих учеников</a:t>
            </a:r>
            <a:r>
              <a:rPr lang="ru-RU" sz="1800" dirty="0" smtClean="0">
                <a:solidFill>
                  <a:schemeClr val="accent5">
                    <a:lumMod val="10000"/>
                  </a:schemeClr>
                </a:solidFill>
              </a:rPr>
              <a:t>, не прибегать к категоричным или резким оценкам их высказываний вроде: «Не мели ерунды», «Что за бред», «Прекрати говорить глупости» и т.п. </a:t>
            </a:r>
          </a:p>
          <a:p>
            <a:pPr algn="just"/>
            <a:r>
              <a:rPr lang="ru-RU" sz="1800" dirty="0" smtClean="0">
                <a:solidFill>
                  <a:schemeClr val="accent5">
                    <a:lumMod val="10000"/>
                  </a:schemeClr>
                </a:solidFill>
              </a:rPr>
              <a:t>3. </a:t>
            </a:r>
            <a:r>
              <a:rPr lang="ru-RU" sz="1800" b="1" dirty="0" smtClean="0">
                <a:solidFill>
                  <a:schemeClr val="accent5">
                    <a:lumMod val="10000"/>
                  </a:schemeClr>
                </a:solidFill>
              </a:rPr>
              <a:t>Не допускать, чтобы такие высказывания звучали и из уст одноклассников. </a:t>
            </a:r>
            <a:r>
              <a:rPr lang="ru-RU" sz="1800" dirty="0" smtClean="0">
                <a:solidFill>
                  <a:schemeClr val="accent5">
                    <a:lumMod val="10000"/>
                  </a:schemeClr>
                </a:solidFill>
              </a:rPr>
              <a:t>А если уж такое произошло, то спокойно пояснять, что так делать не стоит, что любое мнение имеет право на существование. </a:t>
            </a:r>
          </a:p>
          <a:p>
            <a:pPr algn="just"/>
            <a:r>
              <a:rPr lang="ru-RU" sz="1800" dirty="0" smtClean="0">
                <a:solidFill>
                  <a:schemeClr val="accent5">
                    <a:lumMod val="10000"/>
                  </a:schemeClr>
                </a:solidFill>
              </a:rPr>
              <a:t>4. </a:t>
            </a:r>
            <a:r>
              <a:rPr lang="ru-RU" sz="1800" b="1" dirty="0" smtClean="0">
                <a:solidFill>
                  <a:schemeClr val="accent5">
                    <a:lumMod val="10000"/>
                  </a:schemeClr>
                </a:solidFill>
              </a:rPr>
              <a:t>Не только слушать ученика, но и слышать его. </a:t>
            </a:r>
            <a:r>
              <a:rPr lang="ru-RU" sz="1800" dirty="0" smtClean="0">
                <a:solidFill>
                  <a:schemeClr val="accent5">
                    <a:lumMod val="10000"/>
                  </a:schemeClr>
                </a:solidFill>
              </a:rPr>
              <a:t>Довольно часто учителя слушают ученика, но своим внешним видом, отношением, отсутствием заинтересованности дают ему понять, что слушают его они только из вежливости или потому что «так положено делать учителю». Безусловно, далеко не всегда ребята говорят значимые, интересные или умные вещи. Но и тогда стоит вникать в то, что говорит ребенок, и наводящими вопросами помочь ему разобраться в предмете разговора, развить свою мысль.</a:t>
            </a:r>
            <a:endParaRPr lang="ru-RU" sz="1800" dirty="0">
              <a:solidFill>
                <a:schemeClr val="accent5">
                  <a:lumMod val="1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990600" y="476672"/>
            <a:ext cx="7772400" cy="6048672"/>
          </a:xfrm>
        </p:spPr>
        <p:txBody>
          <a:bodyPr/>
          <a:lstStyle/>
          <a:p>
            <a:pPr algn="just"/>
            <a:r>
              <a:rPr lang="ru-RU" sz="1800" dirty="0" smtClean="0"/>
              <a:t>5</a:t>
            </a:r>
            <a:r>
              <a:rPr lang="ru-RU" sz="1800" dirty="0" smtClean="0">
                <a:solidFill>
                  <a:schemeClr val="accent5">
                    <a:lumMod val="10000"/>
                  </a:schemeClr>
                </a:solidFill>
              </a:rPr>
              <a:t>. </a:t>
            </a:r>
            <a:r>
              <a:rPr lang="ru-RU" sz="1800" b="1" dirty="0" smtClean="0">
                <a:solidFill>
                  <a:schemeClr val="accent5">
                    <a:lumMod val="10000"/>
                  </a:schemeClr>
                </a:solidFill>
              </a:rPr>
              <a:t>Стараться сохранять зрительный контакт с ребенком</a:t>
            </a:r>
            <a:r>
              <a:rPr lang="ru-RU" sz="1800" dirty="0" smtClean="0">
                <a:solidFill>
                  <a:schemeClr val="accent5">
                    <a:lumMod val="10000"/>
                  </a:schemeClr>
                </a:solidFill>
              </a:rPr>
              <a:t>, поддерживать его кивком головы, короткими репликами, просьбами пояснить сказанное. Важно показать, что вы готовы выслушать все его аргументы, правильно понять его, его мысли, чувства, эмоции. Активно слушая детей, учитель продолжает формировать с ними доверительные отношения. Ведь желание быть услышанным и понятым живет в каждом из нас, но особенно остро это желание ощущается в детском возрасте. </a:t>
            </a:r>
          </a:p>
          <a:p>
            <a:pPr algn="just"/>
            <a:r>
              <a:rPr lang="ru-RU" sz="1800" dirty="0" smtClean="0">
                <a:solidFill>
                  <a:schemeClr val="accent5">
                    <a:lumMod val="10000"/>
                  </a:schemeClr>
                </a:solidFill>
              </a:rPr>
              <a:t>6. </a:t>
            </a:r>
            <a:r>
              <a:rPr lang="ru-RU" sz="1800" b="1" dirty="0" smtClean="0">
                <a:solidFill>
                  <a:schemeClr val="accent5">
                    <a:lumMod val="10000"/>
                  </a:schemeClr>
                </a:solidFill>
              </a:rPr>
              <a:t>При необходимости просить ребенка уточнять смысл каких-либо его высказываний.</a:t>
            </a:r>
            <a:r>
              <a:rPr lang="ru-RU" sz="1800" dirty="0" smtClean="0">
                <a:solidFill>
                  <a:schemeClr val="accent5">
                    <a:lumMod val="10000"/>
                  </a:schemeClr>
                </a:solidFill>
              </a:rPr>
              <a:t> Это поможет учителю получить дополнительную информацию, а ребенку покажет, что он выражает свои мысли недостаточно точно. Используйте для этого фразы вроде </a:t>
            </a:r>
            <a:r>
              <a:rPr lang="ru-RU" sz="1800" b="1" dirty="0" smtClean="0">
                <a:solidFill>
                  <a:schemeClr val="accent5">
                    <a:lumMod val="10000"/>
                  </a:schemeClr>
                </a:solidFill>
              </a:rPr>
              <a:t>«Уточни, пожалуйста, что ты имеешь в виду», «Повтори, пожалуйста, эту часть», «Я не понял», «Не объяснишь ли ты это еще раз?». </a:t>
            </a:r>
          </a:p>
          <a:p>
            <a:pPr algn="just"/>
            <a:r>
              <a:rPr lang="ru-RU" sz="1800" dirty="0" smtClean="0">
                <a:solidFill>
                  <a:schemeClr val="accent5">
                    <a:lumMod val="10000"/>
                  </a:schemeClr>
                </a:solidFill>
              </a:rPr>
              <a:t>7. </a:t>
            </a:r>
            <a:r>
              <a:rPr lang="ru-RU" sz="1800" b="1" dirty="0" smtClean="0">
                <a:solidFill>
                  <a:schemeClr val="accent5">
                    <a:lumMod val="10000"/>
                  </a:schemeClr>
                </a:solidFill>
              </a:rPr>
              <a:t>Для более адекватного понимания ребенка прибегать к приему перефразирования</a:t>
            </a:r>
            <a:r>
              <a:rPr lang="ru-RU" sz="1800" dirty="0" smtClean="0">
                <a:solidFill>
                  <a:schemeClr val="accent5">
                    <a:lumMod val="10000"/>
                  </a:schemeClr>
                </a:solidFill>
              </a:rPr>
              <a:t>, то есть формулирования высказанной школьником мысли другими словами. Это позволит педагогу получить подтверждение правильности понимания того, что сказал ребенок, а ребенку даст возможность внести коррективы в свое сообщение. Здесь вам помогут фразы вроде </a:t>
            </a:r>
            <a:r>
              <a:rPr lang="ru-RU" sz="1800" b="1" dirty="0" smtClean="0">
                <a:solidFill>
                  <a:schemeClr val="accent5">
                    <a:lumMod val="10000"/>
                  </a:schemeClr>
                </a:solidFill>
              </a:rPr>
              <a:t>«Правильно ли я понял, что…», «Как я понял, ты имел в виду …», «Другими словами, ты говоришь…», «Ты считаешь, что…».</a:t>
            </a:r>
            <a:endParaRPr lang="ru-RU" sz="1800" b="1" dirty="0">
              <a:solidFill>
                <a:schemeClr val="accent5">
                  <a:lumMod val="1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lgn="ctr">
              <a:buNone/>
            </a:pPr>
            <a:r>
              <a:rPr lang="ru-RU" dirty="0">
                <a:solidFill>
                  <a:schemeClr val="accent5">
                    <a:lumMod val="10000"/>
                  </a:schemeClr>
                </a:solidFill>
              </a:rPr>
              <a:t>«Как никто не может дать </a:t>
            </a:r>
            <a:br>
              <a:rPr lang="ru-RU" dirty="0">
                <a:solidFill>
                  <a:schemeClr val="accent5">
                    <a:lumMod val="10000"/>
                  </a:schemeClr>
                </a:solidFill>
              </a:rPr>
            </a:br>
            <a:r>
              <a:rPr lang="ru-RU" dirty="0">
                <a:solidFill>
                  <a:schemeClr val="accent5">
                    <a:lumMod val="10000"/>
                  </a:schemeClr>
                </a:solidFill>
              </a:rPr>
              <a:t>другому того, чего не имеет </a:t>
            </a:r>
            <a:br>
              <a:rPr lang="ru-RU" dirty="0">
                <a:solidFill>
                  <a:schemeClr val="accent5">
                    <a:lumMod val="10000"/>
                  </a:schemeClr>
                </a:solidFill>
              </a:rPr>
            </a:br>
            <a:r>
              <a:rPr lang="ru-RU" dirty="0">
                <a:solidFill>
                  <a:schemeClr val="accent5">
                    <a:lumMod val="10000"/>
                  </a:schemeClr>
                </a:solidFill>
              </a:rPr>
              <a:t>сам, так не может развивать, воспитывать и образовывать </a:t>
            </a:r>
          </a:p>
          <a:p>
            <a:pPr marL="0" indent="0" algn="ctr">
              <a:buNone/>
            </a:pPr>
            <a:r>
              <a:rPr lang="ru-RU" dirty="0">
                <a:solidFill>
                  <a:schemeClr val="accent5">
                    <a:lumMod val="10000"/>
                  </a:schemeClr>
                </a:solidFill>
              </a:rPr>
              <a:t>других тот, кто сам не является развитым, воспитанным и образованным». </a:t>
            </a:r>
            <a:endParaRPr lang="ru-RU" dirty="0" smtClean="0">
              <a:solidFill>
                <a:schemeClr val="accent5">
                  <a:lumMod val="10000"/>
                </a:schemeClr>
              </a:solidFill>
            </a:endParaRPr>
          </a:p>
          <a:p>
            <a:pPr marL="0" indent="0" algn="ctr">
              <a:buNone/>
            </a:pPr>
            <a:r>
              <a:rPr lang="ru-RU" dirty="0" smtClean="0">
                <a:solidFill>
                  <a:schemeClr val="accent5">
                    <a:lumMod val="10000"/>
                  </a:schemeClr>
                </a:solidFill>
              </a:rPr>
              <a:t>(</a:t>
            </a:r>
            <a:r>
              <a:rPr lang="ru-RU" dirty="0">
                <a:solidFill>
                  <a:schemeClr val="accent5">
                    <a:lumMod val="10000"/>
                  </a:schemeClr>
                </a:solidFill>
              </a:rPr>
              <a:t>А. </a:t>
            </a:r>
            <a:r>
              <a:rPr lang="ru-RU" dirty="0" err="1">
                <a:solidFill>
                  <a:schemeClr val="accent5">
                    <a:lumMod val="10000"/>
                  </a:schemeClr>
                </a:solidFill>
              </a:rPr>
              <a:t>Дистервег</a:t>
            </a:r>
            <a:r>
              <a:rPr lang="ru-RU" dirty="0">
                <a:solidFill>
                  <a:schemeClr val="accent5">
                    <a:lumMod val="10000"/>
                  </a:schemeClr>
                </a:solidFill>
              </a:rPr>
              <a:t>)</a:t>
            </a:r>
            <a:r>
              <a:rPr lang="ru-RU" dirty="0"/>
              <a:t/>
            </a:r>
            <a:br>
              <a:rPr lang="ru-RU" dirty="0"/>
            </a:br>
            <a:endParaRPr lang="ru-RU" dirty="0"/>
          </a:p>
          <a:p>
            <a:endParaRPr lang="ru-RU" dirty="0"/>
          </a:p>
        </p:txBody>
      </p:sp>
    </p:spTree>
    <p:extLst>
      <p:ext uri="{BB962C8B-B14F-4D97-AF65-F5344CB8AC3E}">
        <p14:creationId xmlns:p14="http://schemas.microsoft.com/office/powerpoint/2010/main" val="3069023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600" b="1" dirty="0" smtClean="0">
                <a:solidFill>
                  <a:schemeClr val="accent5">
                    <a:lumMod val="10000"/>
                  </a:schemeClr>
                </a:solidFill>
              </a:rPr>
              <a:t>Правила, без которых не обойтись</a:t>
            </a:r>
            <a:endParaRPr lang="ru-RU" sz="3600" b="1" dirty="0">
              <a:solidFill>
                <a:schemeClr val="accent5">
                  <a:lumMod val="10000"/>
                </a:schemeClr>
              </a:solidFill>
            </a:endParaRPr>
          </a:p>
        </p:txBody>
      </p:sp>
      <p:sp>
        <p:nvSpPr>
          <p:cNvPr id="3" name="Содержимое 2"/>
          <p:cNvSpPr>
            <a:spLocks noGrp="1"/>
          </p:cNvSpPr>
          <p:nvPr>
            <p:ph idx="1"/>
          </p:nvPr>
        </p:nvSpPr>
        <p:spPr>
          <a:xfrm>
            <a:off x="990600" y="1828800"/>
            <a:ext cx="7772400" cy="4480520"/>
          </a:xfrm>
        </p:spPr>
        <p:txBody>
          <a:bodyPr/>
          <a:lstStyle/>
          <a:p>
            <a:pPr algn="just"/>
            <a:r>
              <a:rPr lang="ru-RU" sz="2000" b="1" dirty="0" smtClean="0">
                <a:solidFill>
                  <a:schemeClr val="accent5">
                    <a:lumMod val="10000"/>
                  </a:schemeClr>
                </a:solidFill>
              </a:rPr>
              <a:t>Доверительные и доброжелательные отношения между учителем и его учениками невозможны без установления на уроке четких, простых и понятных детям правил поведения.</a:t>
            </a:r>
          </a:p>
          <a:p>
            <a:pPr algn="just"/>
            <a:r>
              <a:rPr lang="ru-RU" sz="2000" dirty="0" smtClean="0">
                <a:solidFill>
                  <a:schemeClr val="accent5">
                    <a:lumMod val="10000"/>
                  </a:schemeClr>
                </a:solidFill>
              </a:rPr>
              <a:t>Все правила, вводимые учителем на уроке, должны быть логичными, простыми, понятными и оправданными.</a:t>
            </a:r>
          </a:p>
          <a:p>
            <a:pPr algn="just"/>
            <a:r>
              <a:rPr lang="ru-RU" sz="2000" dirty="0" smtClean="0">
                <a:solidFill>
                  <a:schemeClr val="accent5">
                    <a:lumMod val="10000"/>
                  </a:schemeClr>
                </a:solidFill>
              </a:rPr>
              <a:t>Никакие правила и последствия, наступающие за их нарушение, не должны быть унижающими или ставящими ребенка в неловкое или смешное положение.</a:t>
            </a:r>
          </a:p>
          <a:p>
            <a:pPr algn="just"/>
            <a:r>
              <a:rPr lang="ru-RU" sz="2000" dirty="0">
                <a:solidFill>
                  <a:schemeClr val="accent5">
                    <a:lumMod val="10000"/>
                  </a:schemeClr>
                </a:solidFill>
              </a:rPr>
              <a:t>О</a:t>
            </a:r>
            <a:r>
              <a:rPr lang="ru-RU" sz="2000" dirty="0" smtClean="0">
                <a:solidFill>
                  <a:schemeClr val="accent5">
                    <a:lumMod val="10000"/>
                  </a:schemeClr>
                </a:solidFill>
              </a:rPr>
              <a:t>ни должны быть четко и ясно сформулированы, и лучше, если они будут зафиксированы в письменном виде -  скажем, в качестве плаката на стене или памятки, вложенной в тетрадь ученика. То есть эти правила должны быть донесены до ребят в максимально понятной им форме.</a:t>
            </a:r>
            <a:endParaRPr lang="ru-RU" sz="2000" dirty="0">
              <a:solidFill>
                <a:schemeClr val="accent5">
                  <a:lumMod val="1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600" b="1" dirty="0" smtClean="0">
                <a:solidFill>
                  <a:schemeClr val="accent5">
                    <a:lumMod val="10000"/>
                  </a:schemeClr>
                </a:solidFill>
              </a:rPr>
              <a:t>Замечания и критика: как делать это грамотно?</a:t>
            </a:r>
            <a:endParaRPr lang="ru-RU" sz="3600" b="1" dirty="0">
              <a:solidFill>
                <a:schemeClr val="accent5">
                  <a:lumMod val="10000"/>
                </a:schemeClr>
              </a:solidFill>
            </a:endParaRPr>
          </a:p>
        </p:txBody>
      </p:sp>
      <p:sp>
        <p:nvSpPr>
          <p:cNvPr id="3" name="Содержимое 2"/>
          <p:cNvSpPr>
            <a:spLocks noGrp="1"/>
          </p:cNvSpPr>
          <p:nvPr>
            <p:ph idx="1"/>
          </p:nvPr>
        </p:nvSpPr>
        <p:spPr>
          <a:xfrm>
            <a:off x="611560" y="1600200"/>
            <a:ext cx="5112568" cy="5069160"/>
          </a:xfrm>
        </p:spPr>
        <p:txBody>
          <a:bodyPr/>
          <a:lstStyle/>
          <a:p>
            <a:pPr algn="just"/>
            <a:r>
              <a:rPr lang="ru-RU" sz="1600" b="1" dirty="0">
                <a:solidFill>
                  <a:schemeClr val="accent5">
                    <a:lumMod val="10000"/>
                  </a:schemeClr>
                </a:solidFill>
              </a:rPr>
              <a:t>Наказание или критика в отношении ребенка ни в коем случае не должны унижать его достоинства. </a:t>
            </a:r>
            <a:r>
              <a:rPr lang="ru-RU" sz="1600" dirty="0">
                <a:solidFill>
                  <a:schemeClr val="accent5">
                    <a:lumMod val="10000"/>
                  </a:schemeClr>
                </a:solidFill>
              </a:rPr>
              <a:t>Оскорбления, грубость, крик </a:t>
            </a:r>
            <a:r>
              <a:rPr lang="ru-RU" sz="1600" dirty="0" smtClean="0">
                <a:solidFill>
                  <a:schemeClr val="accent5">
                    <a:lumMod val="10000"/>
                  </a:schemeClr>
                </a:solidFill>
              </a:rPr>
              <a:t>- </a:t>
            </a:r>
            <a:r>
              <a:rPr lang="ru-RU" sz="1600" dirty="0">
                <a:solidFill>
                  <a:schemeClr val="accent5">
                    <a:lumMod val="10000"/>
                  </a:schemeClr>
                </a:solidFill>
              </a:rPr>
              <a:t>просто недопустимы. Прежде чем судить о проступках школьника, сначала нужно просто поговорить с ним и понять их причины. И если уж пришлось давать оценку, </a:t>
            </a:r>
            <a:r>
              <a:rPr lang="ru-RU" sz="1600" b="1" dirty="0">
                <a:solidFill>
                  <a:schemeClr val="accent5">
                    <a:lumMod val="10000"/>
                  </a:schemeClr>
                </a:solidFill>
              </a:rPr>
              <a:t>оценивать нужно только поступок, а не самого ребенка</a:t>
            </a:r>
            <a:r>
              <a:rPr lang="ru-RU" sz="1600" dirty="0">
                <a:solidFill>
                  <a:schemeClr val="accent5">
                    <a:lumMod val="10000"/>
                  </a:schemeClr>
                </a:solidFill>
              </a:rPr>
              <a:t>.</a:t>
            </a:r>
          </a:p>
          <a:p>
            <a:pPr algn="just"/>
            <a:r>
              <a:rPr lang="ru-RU" sz="1600" dirty="0">
                <a:solidFill>
                  <a:schemeClr val="accent5">
                    <a:lumMod val="10000"/>
                  </a:schemeClr>
                </a:solidFill>
              </a:rPr>
              <a:t>Делая замечание, ни в коем случае </a:t>
            </a:r>
            <a:r>
              <a:rPr lang="ru-RU" sz="1600" b="1" dirty="0">
                <a:solidFill>
                  <a:schemeClr val="accent5">
                    <a:lumMod val="10000"/>
                  </a:schemeClr>
                </a:solidFill>
              </a:rPr>
              <a:t>нельзя ни с кем сравнивать ребенка</a:t>
            </a:r>
            <a:r>
              <a:rPr lang="ru-RU" sz="1600" dirty="0">
                <a:solidFill>
                  <a:schemeClr val="accent5">
                    <a:lumMod val="10000"/>
                  </a:schemeClr>
                </a:solidFill>
              </a:rPr>
              <a:t>: ни с одноклассниками, ни с братом или сестрой, которых мы, возможно, учили раньше. Негативное сравнение с другими может ранить ребенка, и на отношениях учителя и учеников это скажется негативно. А кроме того, сравнивая, мы можем невольно посеять семена раздора ребёнка с теми, с кем мы его только что сравнили.</a:t>
            </a:r>
          </a:p>
          <a:p>
            <a:pPr algn="just"/>
            <a:r>
              <a:rPr lang="ru-RU" sz="1600" b="1" dirty="0">
                <a:solidFill>
                  <a:schemeClr val="accent5">
                    <a:lumMod val="10000"/>
                  </a:schemeClr>
                </a:solidFill>
              </a:rPr>
              <a:t>Не стоит использовать тактику запугивания детей </a:t>
            </a:r>
            <a:r>
              <a:rPr lang="ru-RU" sz="1600" dirty="0">
                <a:solidFill>
                  <a:schemeClr val="accent5">
                    <a:lumMod val="10000"/>
                  </a:schemeClr>
                </a:solidFill>
              </a:rPr>
              <a:t>для предупреждения их плохого поведения и получения хороших учебных результатов.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438" y="1700808"/>
            <a:ext cx="3000374" cy="482453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27584" y="260648"/>
            <a:ext cx="7776864" cy="6264696"/>
          </a:xfrm>
        </p:spPr>
        <p:txBody>
          <a:bodyPr/>
          <a:lstStyle/>
          <a:p>
            <a:pPr algn="just"/>
            <a:endParaRPr lang="ru-RU" sz="1600" dirty="0" smtClean="0"/>
          </a:p>
          <a:p>
            <a:pPr algn="just"/>
            <a:r>
              <a:rPr lang="ru-RU" sz="1700" b="1" dirty="0" smtClean="0"/>
              <a:t>Не </a:t>
            </a:r>
            <a:r>
              <a:rPr lang="ru-RU" sz="1700" b="1" dirty="0"/>
              <a:t>следует пугать школьников предстоящими проверочными работами, ОГЭ или ЕГЭ.</a:t>
            </a:r>
            <a:r>
              <a:rPr lang="ru-RU" sz="1700" dirty="0"/>
              <a:t> Иногда учителям кажется, что это самый короткий путь к дисциплине и учебной самоорганизации ребенка. И иногда это действительно дает видимый эффект. Но вот невидимый эффект не всегда заметен. А </a:t>
            </a:r>
            <a:r>
              <a:rPr lang="ru-RU" sz="1700" b="1" dirty="0"/>
              <a:t>это стресс и неврозы, которые могут негативно сказаться на здоровье ребенка в будущем.</a:t>
            </a:r>
            <a:r>
              <a:rPr lang="ru-RU" sz="1700" dirty="0"/>
              <a:t> Нужно понимать, что далеко не все наши ученики </a:t>
            </a:r>
            <a:r>
              <a:rPr lang="ru-RU" sz="1700" dirty="0" err="1"/>
              <a:t>стрессоустойчивы</a:t>
            </a:r>
            <a:r>
              <a:rPr lang="ru-RU" sz="1700" dirty="0"/>
              <a:t>. И что же это за урок, если, идя на него, ребенок испытывает страх? Вместо того, чтобы нагнетать обстановку в классе накануне ответственной проверочной работы, </a:t>
            </a:r>
            <a:r>
              <a:rPr lang="ru-RU" sz="1700" b="1" dirty="0"/>
              <a:t>важно дать детям понять, что главная их задача — всего лишь показать, на что они способны сегодня</a:t>
            </a:r>
            <a:r>
              <a:rPr lang="ru-RU" sz="1700" dirty="0"/>
              <a:t>, не больше. Они должны понимать, что «свет клином» не сошелся на этой работе, жизнь на этом не заканчивается. Перед такой работой </a:t>
            </a:r>
            <a:r>
              <a:rPr lang="ru-RU" sz="1700" b="1" dirty="0"/>
              <a:t>учителю важно пожелать детям успешного ее написания.</a:t>
            </a:r>
          </a:p>
          <a:p>
            <a:pPr algn="just"/>
            <a:r>
              <a:rPr lang="ru-RU" sz="1700" dirty="0"/>
              <a:t>Каждый ребенок в классе должен знать, понимать и был уверенным в том, что, получив «2», он не будет поднят на смех в классе, его не будет при всех ругать учитель, у него будет возможность ее исправить или закрыть положительной отметкой. Ну и, конечно, недопустимо использовать отметки как средство решения дисциплинарных проблем на уроке.</a:t>
            </a:r>
          </a:p>
          <a:p>
            <a:pPr algn="just"/>
            <a:r>
              <a:rPr lang="ru-RU" sz="1700" b="1" dirty="0"/>
              <a:t>Не стоит превращать критику ребенка в регулярное действо</a:t>
            </a:r>
            <a:r>
              <a:rPr lang="ru-RU" sz="1700" dirty="0"/>
              <a:t>, от урока к уроку показывая ему его недостатки. Скорее всего, он уже давно выучил все, что мы хотели ему сказать. Поэтому нет смысла повторяться. Новые замечания ничего к этому не добавят, а вот обесцениться вполне могут.</a:t>
            </a:r>
          </a:p>
          <a:p>
            <a:endParaRPr lang="ru-RU" dirty="0"/>
          </a:p>
        </p:txBody>
      </p:sp>
    </p:spTree>
    <p:extLst>
      <p:ext uri="{BB962C8B-B14F-4D97-AF65-F5344CB8AC3E}">
        <p14:creationId xmlns:p14="http://schemas.microsoft.com/office/powerpoint/2010/main" val="342752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260648"/>
            <a:ext cx="7772400" cy="1368152"/>
          </a:xfrm>
        </p:spPr>
        <p:txBody>
          <a:bodyPr/>
          <a:lstStyle/>
          <a:p>
            <a:pPr algn="just"/>
            <a:r>
              <a:rPr lang="ru-RU" sz="2000" b="1" dirty="0">
                <a:solidFill>
                  <a:schemeClr val="accent5">
                    <a:lumMod val="10000"/>
                  </a:schemeClr>
                </a:solidFill>
              </a:rPr>
              <a:t>Если же речь идет всего лишь о незначительном замечании ребенку, которое </a:t>
            </a:r>
            <a:r>
              <a:rPr lang="ru-RU" sz="2000" b="1" dirty="0" smtClean="0">
                <a:solidFill>
                  <a:schemeClr val="accent5">
                    <a:lumMod val="10000"/>
                  </a:schemeClr>
                </a:solidFill>
              </a:rPr>
              <a:t>вам </a:t>
            </a:r>
            <a:r>
              <a:rPr lang="ru-RU" sz="2000" b="1" dirty="0">
                <a:solidFill>
                  <a:schemeClr val="accent5">
                    <a:lumMod val="10000"/>
                  </a:schemeClr>
                </a:solidFill>
              </a:rPr>
              <a:t>необходимо сделать в процессе урока, то иногда его можно произнести как бы между делом, продолжая при этом как ни в чем ни бывало вести урок. Например:</a:t>
            </a:r>
          </a:p>
        </p:txBody>
      </p:sp>
      <p:sp>
        <p:nvSpPr>
          <p:cNvPr id="3" name="Объект 2"/>
          <p:cNvSpPr>
            <a:spLocks noGrp="1"/>
          </p:cNvSpPr>
          <p:nvPr>
            <p:ph idx="1"/>
          </p:nvPr>
        </p:nvSpPr>
        <p:spPr>
          <a:xfrm>
            <a:off x="990600" y="1828800"/>
            <a:ext cx="4373488" cy="4480520"/>
          </a:xfrm>
        </p:spPr>
        <p:txBody>
          <a:bodyPr/>
          <a:lstStyle/>
          <a:p>
            <a:r>
              <a:rPr lang="ru-RU" sz="2000" dirty="0">
                <a:solidFill>
                  <a:schemeClr val="accent5">
                    <a:lumMod val="10000"/>
                  </a:schemeClr>
                </a:solidFill>
              </a:rPr>
              <a:t>— </a:t>
            </a:r>
            <a:r>
              <a:rPr lang="ru-RU" sz="1600" b="1" dirty="0">
                <a:solidFill>
                  <a:schemeClr val="accent5">
                    <a:lumMod val="10000"/>
                  </a:schemeClr>
                </a:solidFill>
              </a:rPr>
              <a:t>покачайте головой, глядя в глаза ребенку</a:t>
            </a:r>
            <a:r>
              <a:rPr lang="ru-RU" sz="1600" dirty="0">
                <a:solidFill>
                  <a:schemeClr val="accent5">
                    <a:lumMod val="10000"/>
                  </a:schemeClr>
                </a:solidFill>
              </a:rPr>
              <a:t>, показывая тем самым, что вас не устраивает его поведение</a:t>
            </a:r>
            <a:r>
              <a:rPr lang="ru-RU" sz="1600" dirty="0" smtClean="0">
                <a:solidFill>
                  <a:schemeClr val="accent5">
                    <a:lumMod val="10000"/>
                  </a:schemeClr>
                </a:solidFill>
              </a:rPr>
              <a:t>;</a:t>
            </a:r>
          </a:p>
          <a:p>
            <a:endParaRPr lang="ru-RU" sz="1600" dirty="0">
              <a:solidFill>
                <a:schemeClr val="accent5">
                  <a:lumMod val="10000"/>
                </a:schemeClr>
              </a:solidFill>
            </a:endParaRPr>
          </a:p>
          <a:p>
            <a:r>
              <a:rPr lang="ru-RU" sz="1600" dirty="0">
                <a:solidFill>
                  <a:schemeClr val="accent5">
                    <a:lumMod val="10000"/>
                  </a:schemeClr>
                </a:solidFill>
              </a:rPr>
              <a:t>— </a:t>
            </a:r>
            <a:r>
              <a:rPr lang="ru-RU" sz="1600" b="1" dirty="0">
                <a:solidFill>
                  <a:schemeClr val="accent5">
                    <a:lumMod val="10000"/>
                  </a:schemeClr>
                </a:solidFill>
              </a:rPr>
              <a:t>разведите руками</a:t>
            </a:r>
            <a:r>
              <a:rPr lang="ru-RU" sz="1600" dirty="0">
                <a:solidFill>
                  <a:schemeClr val="accent5">
                    <a:lumMod val="10000"/>
                  </a:schemeClr>
                </a:solidFill>
              </a:rPr>
              <a:t>, демонстрируя ваше удивление поступком ребенка и непонимание его причин</a:t>
            </a:r>
            <a:r>
              <a:rPr lang="ru-RU" sz="1600" dirty="0" smtClean="0">
                <a:solidFill>
                  <a:schemeClr val="accent5">
                    <a:lumMod val="10000"/>
                  </a:schemeClr>
                </a:solidFill>
              </a:rPr>
              <a:t>;</a:t>
            </a:r>
          </a:p>
          <a:p>
            <a:endParaRPr lang="ru-RU" sz="1600" dirty="0">
              <a:solidFill>
                <a:schemeClr val="accent5">
                  <a:lumMod val="10000"/>
                </a:schemeClr>
              </a:solidFill>
            </a:endParaRPr>
          </a:p>
          <a:p>
            <a:r>
              <a:rPr lang="ru-RU" sz="1600" dirty="0">
                <a:solidFill>
                  <a:schemeClr val="accent5">
                    <a:lumMod val="10000"/>
                  </a:schemeClr>
                </a:solidFill>
              </a:rPr>
              <a:t>— </a:t>
            </a:r>
            <a:r>
              <a:rPr lang="ru-RU" sz="1600" b="1" dirty="0">
                <a:solidFill>
                  <a:schemeClr val="accent5">
                    <a:lumMod val="10000"/>
                  </a:schemeClr>
                </a:solidFill>
              </a:rPr>
              <a:t>покажите выражением одних только глаз и бровей</a:t>
            </a:r>
            <a:r>
              <a:rPr lang="ru-RU" sz="1600" dirty="0">
                <a:solidFill>
                  <a:schemeClr val="accent5">
                    <a:lumMod val="10000"/>
                  </a:schemeClr>
                </a:solidFill>
              </a:rPr>
              <a:t>, что вы не ожидали от школьника такого поведения</a:t>
            </a:r>
            <a:r>
              <a:rPr lang="ru-RU" sz="1600" dirty="0" smtClean="0">
                <a:solidFill>
                  <a:schemeClr val="accent5">
                    <a:lumMod val="10000"/>
                  </a:schemeClr>
                </a:solidFill>
              </a:rPr>
              <a:t>;</a:t>
            </a:r>
          </a:p>
          <a:p>
            <a:endParaRPr lang="ru-RU" sz="1600" dirty="0">
              <a:solidFill>
                <a:schemeClr val="accent5">
                  <a:lumMod val="10000"/>
                </a:schemeClr>
              </a:solidFill>
            </a:endParaRPr>
          </a:p>
          <a:p>
            <a:r>
              <a:rPr lang="ru-RU" sz="1600" dirty="0">
                <a:solidFill>
                  <a:schemeClr val="accent5">
                    <a:lumMod val="10000"/>
                  </a:schemeClr>
                </a:solidFill>
              </a:rPr>
              <a:t>— или просто </a:t>
            </a:r>
            <a:r>
              <a:rPr lang="ru-RU" sz="1600" b="1" dirty="0">
                <a:solidFill>
                  <a:schemeClr val="accent5">
                    <a:lumMod val="10000"/>
                  </a:schemeClr>
                </a:solidFill>
              </a:rPr>
              <a:t>приставьте на пару секунд указательный палец к своим губам</a:t>
            </a:r>
            <a:r>
              <a:rPr lang="ru-RU" sz="1600" dirty="0">
                <a:solidFill>
                  <a:schemeClr val="accent5">
                    <a:lumMod val="10000"/>
                  </a:schemeClr>
                </a:solidFill>
              </a:rPr>
              <a:t>, показывая, что вы просите от ученика, к примеру, не болтать с соседом по парте.</a:t>
            </a: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628800"/>
            <a:ext cx="3744416" cy="4935488"/>
          </a:xfrm>
          <a:prstGeom prst="rect">
            <a:avLst/>
          </a:prstGeom>
        </p:spPr>
      </p:pic>
    </p:spTree>
    <p:extLst>
      <p:ext uri="{BB962C8B-B14F-4D97-AF65-F5344CB8AC3E}">
        <p14:creationId xmlns:p14="http://schemas.microsoft.com/office/powerpoint/2010/main" val="2933435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260648"/>
            <a:ext cx="7772400" cy="792088"/>
          </a:xfrm>
        </p:spPr>
        <p:txBody>
          <a:bodyPr/>
          <a:lstStyle/>
          <a:p>
            <a:pPr algn="ctr"/>
            <a:r>
              <a:rPr lang="ru-RU" sz="3600" b="1" dirty="0" smtClean="0">
                <a:solidFill>
                  <a:schemeClr val="accent5">
                    <a:lumMod val="10000"/>
                  </a:schemeClr>
                </a:solidFill>
              </a:rPr>
              <a:t>Спасительный юмор</a:t>
            </a:r>
            <a:endParaRPr lang="ru-RU" sz="3600" b="1" dirty="0">
              <a:solidFill>
                <a:schemeClr val="accent5">
                  <a:lumMod val="10000"/>
                </a:schemeClr>
              </a:solidFill>
            </a:endParaRPr>
          </a:p>
        </p:txBody>
      </p:sp>
      <p:sp>
        <p:nvSpPr>
          <p:cNvPr id="3" name="Содержимое 2"/>
          <p:cNvSpPr>
            <a:spLocks noGrp="1"/>
          </p:cNvSpPr>
          <p:nvPr>
            <p:ph idx="1"/>
          </p:nvPr>
        </p:nvSpPr>
        <p:spPr>
          <a:xfrm>
            <a:off x="827584" y="764704"/>
            <a:ext cx="4536504" cy="5832648"/>
          </a:xfrm>
        </p:spPr>
        <p:txBody>
          <a:bodyPr/>
          <a:lstStyle/>
          <a:p>
            <a:pPr algn="just"/>
            <a:r>
              <a:rPr lang="ru-RU" sz="1900" b="1" dirty="0">
                <a:solidFill>
                  <a:schemeClr val="accent5">
                    <a:lumMod val="10000"/>
                  </a:schemeClr>
                </a:solidFill>
              </a:rPr>
              <a:t>Юмор</a:t>
            </a:r>
            <a:r>
              <a:rPr lang="ru-RU" sz="1900" dirty="0">
                <a:solidFill>
                  <a:schemeClr val="accent5">
                    <a:lumMod val="10000"/>
                  </a:schemeClr>
                </a:solidFill>
              </a:rPr>
              <a:t> </a:t>
            </a:r>
            <a:r>
              <a:rPr lang="ru-RU" sz="1900" dirty="0" smtClean="0">
                <a:solidFill>
                  <a:schemeClr val="accent5">
                    <a:lumMod val="10000"/>
                  </a:schemeClr>
                </a:solidFill>
              </a:rPr>
              <a:t>- </a:t>
            </a:r>
            <a:r>
              <a:rPr lang="ru-RU" sz="1900" dirty="0">
                <a:solidFill>
                  <a:schemeClr val="accent5">
                    <a:lumMod val="10000"/>
                  </a:schemeClr>
                </a:solidFill>
              </a:rPr>
              <a:t>это наше личное и совершенно бесплатное лекарство, ведь вызываемый им смех стимулирует сердечно‑сосудистую деятельность, улучшает дыхание, благотворно влияет на центральную нервную систему, вырабатывает </a:t>
            </a:r>
            <a:r>
              <a:rPr lang="ru-RU" sz="1900" dirty="0" err="1">
                <a:solidFill>
                  <a:schemeClr val="accent5">
                    <a:lumMod val="10000"/>
                  </a:schemeClr>
                </a:solidFill>
              </a:rPr>
              <a:t>эндорфин</a:t>
            </a:r>
            <a:r>
              <a:rPr lang="ru-RU" sz="1900" dirty="0">
                <a:solidFill>
                  <a:schemeClr val="accent5">
                    <a:lumMod val="10000"/>
                  </a:schemeClr>
                </a:solidFill>
              </a:rPr>
              <a:t>, помогающий нашему организму бороться с болью и депрессией.</a:t>
            </a:r>
          </a:p>
          <a:p>
            <a:pPr algn="just"/>
            <a:r>
              <a:rPr lang="ru-RU" sz="1900" dirty="0" smtClean="0">
                <a:solidFill>
                  <a:schemeClr val="accent5">
                    <a:lumMod val="10000"/>
                  </a:schemeClr>
                </a:solidFill>
              </a:rPr>
              <a:t>Юмор </a:t>
            </a:r>
            <a:r>
              <a:rPr lang="ru-RU" sz="1900" dirty="0">
                <a:solidFill>
                  <a:schemeClr val="accent5">
                    <a:lumMod val="10000"/>
                  </a:schemeClr>
                </a:solidFill>
              </a:rPr>
              <a:t>способствует созданию творческой атмосферы в совместной со школьниками деятельности, преодолению многих школьных конфликтов. Шутка вместо окрика в сочетании с мягкой улыбкой часто помогает разрядить напряженную обстановку в отношениях с детьми, </a:t>
            </a:r>
            <a:r>
              <a:rPr lang="ru-RU" sz="1900" dirty="0" smtClean="0">
                <a:solidFill>
                  <a:schemeClr val="accent5">
                    <a:lumMod val="10000"/>
                  </a:schemeClr>
                </a:solidFill>
              </a:rPr>
              <a:t>создать </a:t>
            </a:r>
            <a:r>
              <a:rPr lang="ru-RU" sz="1900" dirty="0">
                <a:solidFill>
                  <a:schemeClr val="accent5">
                    <a:lumMod val="10000"/>
                  </a:schemeClr>
                </a:solidFill>
              </a:rPr>
              <a:t>в классе доверительный психологический климат</a:t>
            </a:r>
            <a:r>
              <a:rPr lang="ru-RU" sz="1900" dirty="0" smtClean="0">
                <a:solidFill>
                  <a:schemeClr val="accent5">
                    <a:lumMod val="10000"/>
                  </a:schemeClr>
                </a:solidFill>
              </a:rPr>
              <a:t>.</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9" y="985838"/>
            <a:ext cx="3398912" cy="546749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990600" y="457200"/>
            <a:ext cx="7772400" cy="5852120"/>
          </a:xfrm>
        </p:spPr>
        <p:txBody>
          <a:bodyPr/>
          <a:lstStyle/>
          <a:p>
            <a:pPr algn="just"/>
            <a:r>
              <a:rPr lang="ru-RU" sz="1800" dirty="0"/>
              <a:t>Юмор — это тот педагогический инструмент, пользоваться которым не научишься ни в педагогическом вузе, ни по книгам, ни на курсах повышения квалификации. И как тут быть? Что делать, если с собственным чувством юмора дела обстоят неважно? Как поступить, если не получается шутить, импровизируя? Из этого тоже есть выход. Иногда, как шутят в театральных кругах, импровизация может быть и подготовлена. Ухватимся за эту спасительную мысль и попробуем использовать на своём уроке удачные шутки, произнесенные до нас известными острословами. Вот лишь несколько примеров распространённых школьных ситуаций, где шутка оказалась бы к месту. Ведь хорошо известно, что </a:t>
            </a:r>
            <a:r>
              <a:rPr lang="ru-RU" sz="1800" b="1" dirty="0"/>
              <a:t>«самое важное в хорошей шутке — нужный момент!»</a:t>
            </a:r>
          </a:p>
          <a:p>
            <a:pPr algn="just"/>
            <a:r>
              <a:rPr lang="ru-RU" sz="1800" dirty="0"/>
              <a:t>Устав от шума на уроке и произнося наигранно, с театральным пафосом: </a:t>
            </a:r>
            <a:r>
              <a:rPr lang="ru-RU" sz="2000" b="1" dirty="0"/>
              <a:t>«Кого боги хотят покарать, того они делают педагогом» </a:t>
            </a:r>
            <a:r>
              <a:rPr lang="ru-RU" sz="1800" dirty="0"/>
              <a:t>(это, кстати, сказал Сенека).</a:t>
            </a:r>
          </a:p>
          <a:p>
            <a:pPr algn="just"/>
            <a:r>
              <a:rPr lang="ru-RU" sz="1800" dirty="0"/>
              <a:t>Когда дети вам говорят, что в их будущей профессии образование не пригодится: </a:t>
            </a:r>
            <a:r>
              <a:rPr lang="ru-RU" sz="2000" b="1" dirty="0"/>
              <a:t>«В зависимости от того, </a:t>
            </a:r>
            <a:r>
              <a:rPr lang="ru-RU" sz="2000" b="1" dirty="0" err="1"/>
              <a:t>лóжат</a:t>
            </a:r>
            <a:r>
              <a:rPr lang="ru-RU" sz="2000" b="1" dirty="0"/>
              <a:t> плитку или кладут, цены прыгают от 500 до 5000 рублей за метр».</a:t>
            </a:r>
          </a:p>
          <a:p>
            <a:endParaRPr lang="ru-RU" dirty="0"/>
          </a:p>
        </p:txBody>
      </p:sp>
    </p:spTree>
    <p:extLst>
      <p:ext uri="{BB962C8B-B14F-4D97-AF65-F5344CB8AC3E}">
        <p14:creationId xmlns:p14="http://schemas.microsoft.com/office/powerpoint/2010/main" val="50458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990600" y="457200"/>
            <a:ext cx="7772400" cy="5486400"/>
          </a:xfrm>
        </p:spPr>
        <p:txBody>
          <a:bodyPr/>
          <a:lstStyle/>
          <a:p>
            <a:pPr lvl="0" algn="just">
              <a:buClr>
                <a:srgbClr val="CE9964"/>
              </a:buClr>
            </a:pPr>
            <a:r>
              <a:rPr lang="ru-RU" sz="1900" dirty="0">
                <a:solidFill>
                  <a:srgbClr val="E3CAB8">
                    <a:lumMod val="10000"/>
                  </a:srgbClr>
                </a:solidFill>
              </a:rPr>
              <a:t>Шутите, разряжайте обстановку своего урока веселыми фразами, историями, черпайте их из интернета, из своего жизненного опыта, коллекционируйте их — и это обязательно принесет свои плоды! И помните знаменитую фразу «Того Самого Мюнхгаузена</a:t>
            </a:r>
            <a:r>
              <a:rPr lang="ru-RU" sz="1900" dirty="0" smtClean="0">
                <a:solidFill>
                  <a:srgbClr val="E3CAB8">
                    <a:lumMod val="10000"/>
                  </a:srgbClr>
                </a:solidFill>
              </a:rPr>
              <a:t>»: «Умное лицо - это еще не признак ума, господа. Все глупости на земле делаются именно с этим выражением лица. Улыбайтесь, господа, улыбайтесь».</a:t>
            </a:r>
            <a:endParaRPr lang="en-US" sz="1900" dirty="0" smtClean="0">
              <a:solidFill>
                <a:srgbClr val="E3CAB8">
                  <a:lumMod val="10000"/>
                </a:srgbClr>
              </a:solidFill>
            </a:endParaRPr>
          </a:p>
          <a:p>
            <a:pPr lvl="0" algn="just">
              <a:buClr>
                <a:srgbClr val="CE9964"/>
              </a:buClr>
            </a:pPr>
            <a:endParaRPr lang="ru-RU" sz="1900" dirty="0">
              <a:solidFill>
                <a:srgbClr val="E3CAB8">
                  <a:lumMod val="10000"/>
                </a:srgbClr>
              </a:solidFill>
            </a:endParaRPr>
          </a:p>
        </p:txBody>
      </p:sp>
      <p:pic>
        <p:nvPicPr>
          <p:cNvPr id="5" name="Рисунок 4"/>
          <p:cNvPicPr>
            <a:picLocks noChangeAspect="1"/>
          </p:cNvPicPr>
          <p:nvPr/>
        </p:nvPicPr>
        <p:blipFill>
          <a:blip r:embed="rId2"/>
          <a:stretch>
            <a:fillRect/>
          </a:stretch>
        </p:blipFill>
        <p:spPr>
          <a:xfrm>
            <a:off x="1259632" y="2636912"/>
            <a:ext cx="7503368" cy="3888432"/>
          </a:xfrm>
          <a:prstGeom prst="rect">
            <a:avLst/>
          </a:prstGeom>
        </p:spPr>
      </p:pic>
    </p:spTree>
    <p:extLst>
      <p:ext uri="{BB962C8B-B14F-4D97-AF65-F5344CB8AC3E}">
        <p14:creationId xmlns:p14="http://schemas.microsoft.com/office/powerpoint/2010/main" val="1380246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457200"/>
            <a:ext cx="7772399" cy="5996136"/>
          </a:xfrm>
        </p:spPr>
      </p:pic>
    </p:spTree>
    <p:extLst>
      <p:ext uri="{BB962C8B-B14F-4D97-AF65-F5344CB8AC3E}">
        <p14:creationId xmlns:p14="http://schemas.microsoft.com/office/powerpoint/2010/main" val="1704270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3568" y="692696"/>
            <a:ext cx="8079432" cy="5832648"/>
          </a:xfrm>
        </p:spPr>
        <p:txBody>
          <a:bodyPr/>
          <a:lstStyle/>
          <a:p>
            <a:pPr indent="228600" algn="just"/>
            <a:r>
              <a:rPr lang="ru-RU" sz="1900" dirty="0">
                <a:solidFill>
                  <a:srgbClr val="000000"/>
                </a:solidFill>
                <a:latin typeface="Times New Roman" panose="02020603050405020304" pitchFamily="18" charset="0"/>
              </a:rPr>
              <a:t>Сегодня в российском обществе – остро стоит вопрос о «правильном» этичном поведении, о том, как педагогу строить </a:t>
            </a:r>
            <a:r>
              <a:rPr lang="ru-RU" sz="1900" dirty="0" smtClean="0">
                <a:solidFill>
                  <a:srgbClr val="000000"/>
                </a:solidFill>
                <a:latin typeface="Times New Roman" panose="02020603050405020304" pitchFamily="18" charset="0"/>
              </a:rPr>
              <a:t>взаимоотношения </a:t>
            </a:r>
            <a:r>
              <a:rPr lang="ru-RU" sz="1900" dirty="0">
                <a:solidFill>
                  <a:srgbClr val="000000"/>
                </a:solidFill>
                <a:latin typeface="Times New Roman" panose="02020603050405020304" pitchFamily="18" charset="0"/>
              </a:rPr>
              <a:t>со своими </a:t>
            </a:r>
            <a:r>
              <a:rPr lang="ru-RU" sz="1900" dirty="0" smtClean="0">
                <a:solidFill>
                  <a:srgbClr val="000000"/>
                </a:solidFill>
                <a:latin typeface="Times New Roman" panose="02020603050405020304" pitchFamily="18" charset="0"/>
              </a:rPr>
              <a:t>воспитанниками и другими </a:t>
            </a:r>
            <a:r>
              <a:rPr lang="ru-RU" sz="1900" dirty="0">
                <a:solidFill>
                  <a:srgbClr val="000000"/>
                </a:solidFill>
                <a:latin typeface="Times New Roman" panose="02020603050405020304" pitchFamily="18" charset="0"/>
              </a:rPr>
              <a:t>субъектами </a:t>
            </a:r>
            <a:r>
              <a:rPr lang="ru-RU" sz="1900" dirty="0" smtClean="0">
                <a:solidFill>
                  <a:srgbClr val="000000"/>
                </a:solidFill>
                <a:latin typeface="Times New Roman" panose="02020603050405020304" pitchFamily="18" charset="0"/>
              </a:rPr>
              <a:t>образовательного </a:t>
            </a:r>
            <a:r>
              <a:rPr lang="ru-RU" sz="1900" dirty="0">
                <a:solidFill>
                  <a:srgbClr val="000000"/>
                </a:solidFill>
                <a:latin typeface="Times New Roman" panose="02020603050405020304" pitchFamily="18" charset="0"/>
              </a:rPr>
              <a:t>процесса, как вести себя в непростых условиях динамично меняющейся действительности.</a:t>
            </a:r>
            <a:endParaRPr lang="ru-RU" sz="1900" dirty="0">
              <a:solidFill>
                <a:srgbClr val="000000"/>
              </a:solidFill>
              <a:latin typeface="Calibri" panose="020F0502020204030204" pitchFamily="34" charset="0"/>
            </a:endParaRPr>
          </a:p>
          <a:p>
            <a:pPr indent="449580" algn="just"/>
            <a:r>
              <a:rPr lang="ru-RU" sz="1900" dirty="0">
                <a:solidFill>
                  <a:srgbClr val="000000"/>
                </a:solidFill>
                <a:latin typeface="Times New Roman" panose="02020603050405020304" pitchFamily="18" charset="0"/>
              </a:rPr>
              <a:t>Вспоминая свои школьные годы,   можно сказать, что тот или иной учебный предмет в нашем сознании прочно ассоциируется с конкретным педагогом. Наша любовь или, наоборот, неприязнь к учебному предмету объяснялась соответствующим отношением к педагогу. </a:t>
            </a:r>
            <a:br>
              <a:rPr lang="ru-RU" sz="1900" dirty="0">
                <a:solidFill>
                  <a:srgbClr val="000000"/>
                </a:solidFill>
                <a:latin typeface="Times New Roman" panose="02020603050405020304" pitchFamily="18" charset="0"/>
              </a:rPr>
            </a:br>
            <a:r>
              <a:rPr lang="ru-RU" sz="1900" dirty="0">
                <a:solidFill>
                  <a:srgbClr val="000000"/>
                </a:solidFill>
                <a:latin typeface="Times New Roman" panose="02020603050405020304" pitchFamily="18" charset="0"/>
              </a:rPr>
              <a:t>Именно поэтому мы и говорим о личности педагога, так как понимаем, что он не только дает знания,  но и демонстрирует  учащимся  образцы того или иного поведения. </a:t>
            </a:r>
            <a:endParaRPr lang="ru-RU" sz="1900" dirty="0">
              <a:solidFill>
                <a:srgbClr val="000000"/>
              </a:solidFill>
              <a:latin typeface="Calibri" panose="020F0502020204030204" pitchFamily="34" charset="0"/>
            </a:endParaRPr>
          </a:p>
          <a:p>
            <a:pPr indent="449580" algn="just"/>
            <a:r>
              <a:rPr lang="ru-RU" sz="1900" dirty="0">
                <a:solidFill>
                  <a:srgbClr val="000000"/>
                </a:solidFill>
                <a:latin typeface="Times New Roman" panose="02020603050405020304" pitchFamily="18" charset="0"/>
              </a:rPr>
              <a:t>Сфера деятельности педагога - это зона доверия между людьми, поэтому педагог должен быть не только хорошим специалистом, профессионалом, но и обладать высоким уровнем профессионально-этической культуры.</a:t>
            </a:r>
            <a:endParaRPr lang="ru-RU" sz="1900" dirty="0">
              <a:solidFill>
                <a:srgbClr val="000000"/>
              </a:solidFill>
              <a:latin typeface="Calibri" panose="020F0502020204030204" pitchFamily="34" charset="0"/>
            </a:endParaRPr>
          </a:p>
          <a:p>
            <a:pPr indent="228600" algn="just"/>
            <a:r>
              <a:rPr lang="ru-RU" sz="1900" dirty="0">
                <a:solidFill>
                  <a:srgbClr val="000000"/>
                </a:solidFill>
                <a:latin typeface="Times New Roman" panose="02020603050405020304" pitchFamily="18" charset="0"/>
              </a:rPr>
              <a:t> Соответственно проблема этичного поведения учителя, сегодня особенно актуальна.</a:t>
            </a:r>
            <a:endParaRPr lang="ru-RU" sz="1900" dirty="0">
              <a:solidFill>
                <a:srgbClr val="000000"/>
              </a:solidFill>
              <a:latin typeface="Calibri" panose="020F0502020204030204" pitchFamily="34" charset="0"/>
            </a:endParaRPr>
          </a:p>
          <a:p>
            <a:endParaRPr lang="ru-RU" sz="1900" dirty="0"/>
          </a:p>
        </p:txBody>
      </p:sp>
    </p:spTree>
    <p:extLst>
      <p:ext uri="{BB962C8B-B14F-4D97-AF65-F5344CB8AC3E}">
        <p14:creationId xmlns:p14="http://schemas.microsoft.com/office/powerpoint/2010/main" val="3897982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764704"/>
            <a:ext cx="7772400" cy="792088"/>
          </a:xfrm>
        </p:spPr>
        <p:txBody>
          <a:bodyPr/>
          <a:lstStyle/>
          <a:p>
            <a:pPr algn="ctr"/>
            <a:r>
              <a:rPr lang="ru-RU" sz="2800" b="1" dirty="0" smtClean="0">
                <a:solidFill>
                  <a:schemeClr val="accent5">
                    <a:lumMod val="10000"/>
                  </a:schemeClr>
                </a:solidFill>
              </a:rPr>
              <a:t>Только </a:t>
            </a:r>
            <a:r>
              <a:rPr lang="ru-RU" sz="2800" b="1" dirty="0">
                <a:solidFill>
                  <a:schemeClr val="accent5">
                    <a:lumMod val="10000"/>
                  </a:schemeClr>
                </a:solidFill>
              </a:rPr>
              <a:t>став для ребенка значимым взрослым, которому тот может доверять, педагог становится для него настоящим воспитателем.</a:t>
            </a:r>
            <a:br>
              <a:rPr lang="ru-RU" sz="2800" b="1" dirty="0">
                <a:solidFill>
                  <a:schemeClr val="accent5">
                    <a:lumMod val="10000"/>
                  </a:schemeClr>
                </a:solidFill>
              </a:rPr>
            </a:br>
            <a:endParaRPr lang="ru-RU" sz="2800" b="1" dirty="0">
              <a:solidFill>
                <a:schemeClr val="accent5">
                  <a:lumMod val="10000"/>
                </a:schemeClr>
              </a:solidFill>
            </a:endParaRPr>
          </a:p>
        </p:txBody>
      </p:sp>
      <p:sp>
        <p:nvSpPr>
          <p:cNvPr id="3" name="Содержимое 2"/>
          <p:cNvSpPr>
            <a:spLocks noGrp="1"/>
          </p:cNvSpPr>
          <p:nvPr>
            <p:ph idx="1"/>
          </p:nvPr>
        </p:nvSpPr>
        <p:spPr>
          <a:xfrm>
            <a:off x="827584" y="1772816"/>
            <a:ext cx="5256584" cy="4824536"/>
          </a:xfrm>
        </p:spPr>
        <p:txBody>
          <a:bodyPr/>
          <a:lstStyle/>
          <a:p>
            <a:pPr algn="just">
              <a:buNone/>
            </a:pPr>
            <a:r>
              <a:rPr lang="ru-RU" sz="2200" dirty="0" smtClean="0"/>
              <a:t>     </a:t>
            </a:r>
            <a:r>
              <a:rPr lang="ru-RU" sz="2200" dirty="0" smtClean="0">
                <a:solidFill>
                  <a:schemeClr val="accent5">
                    <a:lumMod val="10000"/>
                  </a:schemeClr>
                </a:solidFill>
              </a:rPr>
              <a:t>Как установить доверительные отношения с учениками? Увы, здесь нет рецепта, нет технологии, которой могли бы воспользоваться все. Ведь человеческие отношения определяются личностными особенностями тех, кто их устанавливает. Однако некоторые советы все же могут пригодиться. Для установления доверительных отношений педагогу необходимо в своем повседневном взаимодействии со школьниками придерживаться основных принципов педагогической этики.</a:t>
            </a:r>
            <a:endParaRPr lang="ru-RU" sz="2200" dirty="0">
              <a:solidFill>
                <a:schemeClr val="accent5">
                  <a:lumMod val="10000"/>
                </a:schemeClr>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1772816"/>
            <a:ext cx="2794108" cy="481079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332656"/>
            <a:ext cx="7901880" cy="936104"/>
          </a:xfrm>
        </p:spPr>
        <p:txBody>
          <a:bodyPr/>
          <a:lstStyle/>
          <a:p>
            <a:pPr algn="ctr"/>
            <a:r>
              <a:rPr lang="ru-RU" sz="4000" b="1" dirty="0">
                <a:solidFill>
                  <a:schemeClr val="accent5">
                    <a:lumMod val="10000"/>
                  </a:schemeClr>
                </a:solidFill>
              </a:rPr>
              <a:t>Профессиональная этика учителя</a:t>
            </a:r>
          </a:p>
        </p:txBody>
      </p:sp>
      <p:sp>
        <p:nvSpPr>
          <p:cNvPr id="3" name="Объект 2"/>
          <p:cNvSpPr>
            <a:spLocks noGrp="1"/>
          </p:cNvSpPr>
          <p:nvPr>
            <p:ph idx="1"/>
          </p:nvPr>
        </p:nvSpPr>
        <p:spPr>
          <a:xfrm>
            <a:off x="990600" y="1556792"/>
            <a:ext cx="7772400" cy="4968552"/>
          </a:xfrm>
        </p:spPr>
        <p:txBody>
          <a:bodyPr/>
          <a:lstStyle/>
          <a:p>
            <a:pPr algn="just"/>
            <a:r>
              <a:rPr lang="ru-RU" sz="2000" b="1" dirty="0">
                <a:solidFill>
                  <a:schemeClr val="accent5">
                    <a:lumMod val="10000"/>
                  </a:schemeClr>
                </a:solidFill>
              </a:rPr>
              <a:t>Профессиональная этика учителя</a:t>
            </a:r>
            <a:r>
              <a:rPr lang="ru-RU" sz="2000" dirty="0">
                <a:solidFill>
                  <a:schemeClr val="accent5">
                    <a:lumMod val="10000"/>
                  </a:schemeClr>
                </a:solidFill>
              </a:rPr>
              <a:t> — это совокупность форм и правил поведения педагога, включающих этические и нравственные принципы организации педагогического процесса, методы построения взаимоотношений с участниками образовательной деятельности, ориентированной на результат. </a:t>
            </a:r>
            <a:endParaRPr lang="ru-RU" sz="2000" dirty="0" smtClean="0">
              <a:solidFill>
                <a:schemeClr val="accent5">
                  <a:lumMod val="10000"/>
                </a:schemeClr>
              </a:solidFill>
            </a:endParaRPr>
          </a:p>
          <a:p>
            <a:pPr algn="just"/>
            <a:r>
              <a:rPr lang="ru-RU" sz="2000" b="1" dirty="0">
                <a:solidFill>
                  <a:schemeClr val="accent5">
                    <a:lumMod val="10000"/>
                  </a:schemeClr>
                </a:solidFill>
              </a:rPr>
              <a:t>Принципы педагогической этики </a:t>
            </a:r>
            <a:r>
              <a:rPr lang="ru-RU" sz="2000" dirty="0">
                <a:solidFill>
                  <a:schemeClr val="accent5">
                    <a:lumMod val="10000"/>
                  </a:schemeClr>
                </a:solidFill>
              </a:rPr>
              <a:t>— это наиболее общие содержательные ориентиры поведения специалиста в целом. Они определяют направленность профессиональной деятельности педагогов.</a:t>
            </a:r>
          </a:p>
          <a:p>
            <a:pPr algn="just"/>
            <a:r>
              <a:rPr lang="ru-RU" sz="2000" dirty="0" smtClean="0">
                <a:solidFill>
                  <a:schemeClr val="accent5">
                    <a:lumMod val="10000"/>
                  </a:schemeClr>
                </a:solidFill>
              </a:rPr>
              <a:t>В психолого-педагогической литературе выделяются основные этические принципы, на которых основываются взаимоотношения учителя с учениками: </a:t>
            </a:r>
            <a:r>
              <a:rPr lang="ru-RU" sz="2000" b="1" dirty="0" smtClean="0">
                <a:solidFill>
                  <a:schemeClr val="accent5">
                    <a:lumMod val="10000"/>
                  </a:schemeClr>
                </a:solidFill>
              </a:rPr>
              <a:t>уважение учителем каждого из своих воспитанников, доверие к ним, внимательное отношение к их внутреннему миру, чуткость и доброжелательность</a:t>
            </a:r>
            <a:r>
              <a:rPr lang="ru-RU" sz="2000" dirty="0" smtClean="0">
                <a:solidFill>
                  <a:schemeClr val="accent5">
                    <a:lumMod val="10000"/>
                  </a:schemeClr>
                </a:solidFill>
              </a:rPr>
              <a:t>. В разных документах этические принципы трактуются по разному, но несут одну и туже суть.</a:t>
            </a:r>
            <a:endParaRPr lang="ru-RU" sz="2000" dirty="0">
              <a:solidFill>
                <a:schemeClr val="accent5">
                  <a:lumMod val="10000"/>
                </a:schemeClr>
              </a:solidFill>
            </a:endParaRPr>
          </a:p>
        </p:txBody>
      </p:sp>
    </p:spTree>
    <p:extLst>
      <p:ext uri="{BB962C8B-B14F-4D97-AF65-F5344CB8AC3E}">
        <p14:creationId xmlns:p14="http://schemas.microsoft.com/office/powerpoint/2010/main" val="740546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188640"/>
            <a:ext cx="7772400" cy="1175792"/>
          </a:xfrm>
        </p:spPr>
        <p:txBody>
          <a:bodyPr/>
          <a:lstStyle/>
          <a:p>
            <a:pPr algn="ctr"/>
            <a:r>
              <a:rPr lang="ru-RU" sz="3600" b="1" dirty="0" smtClean="0">
                <a:solidFill>
                  <a:schemeClr val="accent5">
                    <a:lumMod val="10000"/>
                  </a:schemeClr>
                </a:solidFill>
              </a:rPr>
              <a:t>В чем секрет доверительных отношений?</a:t>
            </a:r>
            <a:endParaRPr lang="ru-RU" sz="3600" b="1" dirty="0">
              <a:solidFill>
                <a:schemeClr val="accent5">
                  <a:lumMod val="10000"/>
                </a:schemeClr>
              </a:solidFill>
            </a:endParaRPr>
          </a:p>
        </p:txBody>
      </p:sp>
      <p:sp>
        <p:nvSpPr>
          <p:cNvPr id="3" name="Содержимое 2"/>
          <p:cNvSpPr>
            <a:spLocks noGrp="1"/>
          </p:cNvSpPr>
          <p:nvPr>
            <p:ph idx="1"/>
          </p:nvPr>
        </p:nvSpPr>
        <p:spPr>
          <a:xfrm>
            <a:off x="990600" y="1268760"/>
            <a:ext cx="7897416" cy="5400600"/>
          </a:xfrm>
        </p:spPr>
        <p:txBody>
          <a:bodyPr/>
          <a:lstStyle/>
          <a:p>
            <a:pPr marL="0" indent="0" algn="just">
              <a:buNone/>
            </a:pPr>
            <a:r>
              <a:rPr lang="ru-RU" sz="1800" b="1" dirty="0" smtClean="0"/>
              <a:t>Доброжелательность и оптимистичный взгляд учителя на ребенка</a:t>
            </a:r>
            <a:r>
              <a:rPr lang="ru-RU" sz="1800" dirty="0" smtClean="0"/>
              <a:t>, </a:t>
            </a:r>
            <a:r>
              <a:rPr lang="ru-RU" sz="1800" b="1" dirty="0" smtClean="0"/>
              <a:t>на его способности, его будущее </a:t>
            </a:r>
            <a:r>
              <a:rPr lang="ru-RU" sz="1800" dirty="0" smtClean="0"/>
              <a:t>является важнейшим принципом в установлении доверительных отношений! Почему? Потому что именно это вселяет оптимизм в каждого из нас! Это придает уверенности в своих силах, не дает страхам проникнуть в наше сознание, вдохновляет, заставляет получать удовольствие от того, что мы делаем, а иногда — позволяет и «горы свернуть». </a:t>
            </a:r>
          </a:p>
          <a:p>
            <a:pPr marL="0" indent="0" algn="just">
              <a:buNone/>
            </a:pPr>
            <a:r>
              <a:rPr lang="ru-RU" sz="1800" dirty="0" smtClean="0"/>
              <a:t>И наша </a:t>
            </a:r>
            <a:r>
              <a:rPr lang="ru-RU" sz="2000" b="1" dirty="0" smtClean="0"/>
              <a:t>доброжелательность, </a:t>
            </a:r>
          </a:p>
          <a:p>
            <a:pPr marL="0" indent="0" algn="just">
              <a:buNone/>
            </a:pPr>
            <a:r>
              <a:rPr lang="ru-RU" sz="2000" b="1" dirty="0" smtClean="0"/>
              <a:t>оптимизм, добрая улыбка </a:t>
            </a:r>
            <a:r>
              <a:rPr lang="ru-RU" sz="1700" dirty="0" smtClean="0"/>
              <a:t>нужны </a:t>
            </a:r>
            <a:r>
              <a:rPr lang="ru-RU" sz="1700" dirty="0" smtClean="0"/>
              <a:t>детям</a:t>
            </a:r>
          </a:p>
          <a:p>
            <a:pPr marL="0" indent="0" algn="just">
              <a:buNone/>
            </a:pPr>
            <a:r>
              <a:rPr lang="ru-RU" sz="1700" dirty="0" smtClean="0"/>
              <a:t> </a:t>
            </a:r>
            <a:r>
              <a:rPr lang="ru-RU" sz="1700" dirty="0" smtClean="0"/>
              <a:t>не </a:t>
            </a:r>
            <a:r>
              <a:rPr lang="ru-RU" sz="1800" dirty="0" smtClean="0"/>
              <a:t>меньше</a:t>
            </a:r>
            <a:r>
              <a:rPr lang="ru-RU" sz="1800" dirty="0" smtClean="0"/>
              <a:t>, чем глубокие знания по тому </a:t>
            </a:r>
          </a:p>
          <a:p>
            <a:pPr marL="0" indent="0" algn="just">
              <a:buNone/>
            </a:pPr>
            <a:r>
              <a:rPr lang="ru-RU" sz="1800" dirty="0" smtClean="0"/>
              <a:t>предмету, который мы преподаем. </a:t>
            </a:r>
          </a:p>
          <a:p>
            <a:pPr marL="0" indent="0" algn="just">
              <a:buNone/>
            </a:pPr>
            <a:r>
              <a:rPr lang="ru-RU" sz="1800" dirty="0" smtClean="0"/>
              <a:t>Это имеет самое непосредственное </a:t>
            </a:r>
          </a:p>
          <a:p>
            <a:pPr marL="0" indent="0" algn="just">
              <a:buNone/>
            </a:pPr>
            <a:r>
              <a:rPr lang="ru-RU" sz="1800" dirty="0" smtClean="0"/>
              <a:t>отношение к воспитанию, к привитию </a:t>
            </a:r>
          </a:p>
          <a:p>
            <a:pPr marL="0" indent="0" algn="just">
              <a:buNone/>
            </a:pPr>
            <a:r>
              <a:rPr lang="ru-RU" sz="1800" dirty="0" smtClean="0"/>
              <a:t>ребенку гуманистических ценностей, </a:t>
            </a:r>
          </a:p>
          <a:p>
            <a:pPr marL="0" indent="0" algn="just">
              <a:buNone/>
            </a:pPr>
            <a:r>
              <a:rPr lang="ru-RU" sz="1800" dirty="0" smtClean="0"/>
              <a:t>любви и уважения к другим людям, самому</a:t>
            </a:r>
          </a:p>
          <a:p>
            <a:pPr marL="0" indent="0" algn="just">
              <a:buNone/>
            </a:pPr>
            <a:r>
              <a:rPr lang="ru-RU" sz="1800" dirty="0" smtClean="0"/>
              <a:t>себе, к профилактике насилия в школе и </a:t>
            </a:r>
          </a:p>
          <a:p>
            <a:pPr marL="0" indent="0" algn="just">
              <a:buNone/>
            </a:pPr>
            <a:r>
              <a:rPr lang="ru-RU" sz="1800" dirty="0" smtClean="0"/>
              <a:t>за ее пределами. </a:t>
            </a:r>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5088" y="3068960"/>
            <a:ext cx="3542928" cy="340804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3568" y="457200"/>
            <a:ext cx="8079432" cy="6068144"/>
          </a:xfrm>
        </p:spPr>
        <p:txBody>
          <a:bodyPr/>
          <a:lstStyle/>
          <a:p>
            <a:pPr lvl="0" algn="just">
              <a:buClr>
                <a:srgbClr val="CE9964"/>
              </a:buClr>
            </a:pPr>
            <a:r>
              <a:rPr lang="ru-RU" sz="1700" dirty="0"/>
              <a:t>Известно, что человек, </a:t>
            </a:r>
            <a:r>
              <a:rPr lang="ru-RU" sz="1700" dirty="0" smtClean="0"/>
              <a:t>осознанно делающий </a:t>
            </a:r>
            <a:r>
              <a:rPr lang="ru-RU" sz="1700" dirty="0"/>
              <a:t>гадости другим, — это, как правило, человек несчастный, с заниженной самооценкой, переживающий свою никчемность, но желающий доказать свою значимость себе и другим. В чем нуждается такой человек, когда только начинает переживать такие чувства? Ведь мысль отыграться за свое несчастное существование на реальных или мнимых виновниках появляется в его голове не сразу. </a:t>
            </a:r>
            <a:endParaRPr lang="ru-RU" sz="1700" dirty="0" smtClean="0"/>
          </a:p>
          <a:p>
            <a:pPr lvl="0" algn="just">
              <a:buClr>
                <a:srgbClr val="CE9964"/>
              </a:buClr>
            </a:pPr>
            <a:r>
              <a:rPr lang="ru-RU" sz="1700" b="1" dirty="0" smtClean="0"/>
              <a:t>Он </a:t>
            </a:r>
            <a:r>
              <a:rPr lang="ru-RU" sz="1700" b="1" dirty="0"/>
              <a:t>хочет, чтобы его просто поддержали</a:t>
            </a:r>
            <a:r>
              <a:rPr lang="ru-RU" sz="1700" dirty="0" smtClean="0"/>
              <a:t>,</a:t>
            </a:r>
          </a:p>
          <a:p>
            <a:pPr lvl="0" algn="just">
              <a:buClr>
                <a:srgbClr val="CE9964"/>
              </a:buClr>
            </a:pPr>
            <a:r>
              <a:rPr lang="ru-RU" sz="1700" dirty="0" smtClean="0"/>
              <a:t> </a:t>
            </a:r>
            <a:r>
              <a:rPr lang="ru-RU" sz="1700" dirty="0"/>
              <a:t>чтобы показали, что он значим, что в </a:t>
            </a:r>
            <a:endParaRPr lang="ru-RU" sz="1700" dirty="0" smtClean="0"/>
          </a:p>
          <a:p>
            <a:pPr lvl="0" algn="just">
              <a:buClr>
                <a:srgbClr val="CE9964"/>
              </a:buClr>
            </a:pPr>
            <a:r>
              <a:rPr lang="ru-RU" sz="1700" dirty="0" smtClean="0"/>
              <a:t>нем </a:t>
            </a:r>
            <a:r>
              <a:rPr lang="ru-RU" sz="1700" dirty="0"/>
              <a:t>нуждаются, </a:t>
            </a:r>
            <a:r>
              <a:rPr lang="ru-RU" sz="1700" b="1" dirty="0"/>
              <a:t>чтобы поняли его или </a:t>
            </a:r>
            <a:endParaRPr lang="ru-RU" sz="1700" b="1" dirty="0" smtClean="0"/>
          </a:p>
          <a:p>
            <a:pPr lvl="0" algn="just">
              <a:buClr>
                <a:srgbClr val="CE9964"/>
              </a:buClr>
            </a:pPr>
            <a:r>
              <a:rPr lang="ru-RU" sz="1700" b="1" dirty="0" smtClean="0"/>
              <a:t>хотя </a:t>
            </a:r>
            <a:r>
              <a:rPr lang="ru-RU" sz="1700" b="1" dirty="0"/>
              <a:t>бы просто выслушали</a:t>
            </a:r>
            <a:r>
              <a:rPr lang="ru-RU" sz="1700" dirty="0"/>
              <a:t>. Часто </a:t>
            </a:r>
            <a:r>
              <a:rPr lang="ru-RU" sz="1700" b="1" dirty="0"/>
              <a:t>ему </a:t>
            </a:r>
            <a:endParaRPr lang="ru-RU" sz="1700" b="1" dirty="0" smtClean="0"/>
          </a:p>
          <a:p>
            <a:pPr lvl="0" algn="just">
              <a:buClr>
                <a:srgbClr val="CE9964"/>
              </a:buClr>
            </a:pPr>
            <a:r>
              <a:rPr lang="ru-RU" sz="1700" b="1" dirty="0" smtClean="0"/>
              <a:t>нужно </a:t>
            </a:r>
            <a:r>
              <a:rPr lang="ru-RU" sz="1700" b="1" dirty="0"/>
              <a:t>простое человеческое общение. </a:t>
            </a:r>
            <a:endParaRPr lang="ru-RU" sz="1700" b="1" dirty="0" smtClean="0"/>
          </a:p>
          <a:p>
            <a:pPr lvl="0" algn="just">
              <a:buClr>
                <a:srgbClr val="CE9964"/>
              </a:buClr>
            </a:pPr>
            <a:r>
              <a:rPr lang="ru-RU" sz="1700" dirty="0" smtClean="0"/>
              <a:t>Причем </a:t>
            </a:r>
            <a:r>
              <a:rPr lang="ru-RU" sz="1700" dirty="0"/>
              <a:t>сам он об этом не скажет. В </a:t>
            </a:r>
            <a:endParaRPr lang="ru-RU" sz="1700" dirty="0" smtClean="0"/>
          </a:p>
          <a:p>
            <a:pPr lvl="0" algn="just">
              <a:buClr>
                <a:srgbClr val="CE9964"/>
              </a:buClr>
            </a:pPr>
            <a:r>
              <a:rPr lang="ru-RU" sz="1700" dirty="0" smtClean="0"/>
              <a:t>состоянии</a:t>
            </a:r>
            <a:r>
              <a:rPr lang="ru-RU" sz="1700" dirty="0"/>
              <a:t>, которое он сейчас </a:t>
            </a:r>
            <a:r>
              <a:rPr lang="ru-RU" sz="1700" dirty="0" smtClean="0"/>
              <a:t>переживает</a:t>
            </a:r>
          </a:p>
          <a:p>
            <a:pPr lvl="0" algn="just">
              <a:buClr>
                <a:srgbClr val="CE9964"/>
              </a:buClr>
            </a:pPr>
            <a:r>
              <a:rPr lang="ru-RU" sz="1700" dirty="0" smtClean="0"/>
              <a:t> </a:t>
            </a:r>
            <a:r>
              <a:rPr lang="ru-RU" sz="1700" dirty="0"/>
              <a:t>(в особенности, если это подросток), </a:t>
            </a:r>
            <a:endParaRPr lang="ru-RU" sz="1700" dirty="0" smtClean="0"/>
          </a:p>
          <a:p>
            <a:pPr lvl="0" algn="just">
              <a:buClr>
                <a:srgbClr val="CE9964"/>
              </a:buClr>
            </a:pPr>
            <a:r>
              <a:rPr lang="ru-RU" sz="1700" dirty="0" smtClean="0"/>
              <a:t>это </a:t>
            </a:r>
            <a:r>
              <a:rPr lang="ru-RU" sz="1700" dirty="0"/>
              <a:t>очень сложно сделать. Ребенку, </a:t>
            </a:r>
            <a:endParaRPr lang="ru-RU" sz="1700" dirty="0" smtClean="0"/>
          </a:p>
          <a:p>
            <a:pPr lvl="0" algn="just">
              <a:buClr>
                <a:srgbClr val="CE9964"/>
              </a:buClr>
            </a:pPr>
            <a:r>
              <a:rPr lang="ru-RU" sz="1700" dirty="0" smtClean="0"/>
              <a:t>который </a:t>
            </a:r>
            <a:r>
              <a:rPr lang="ru-RU" sz="1700" dirty="0"/>
              <a:t>ощущает, что он несчастен и </a:t>
            </a:r>
            <a:endParaRPr lang="ru-RU" sz="1700" dirty="0" smtClean="0"/>
          </a:p>
          <a:p>
            <a:pPr lvl="0" algn="just">
              <a:buClr>
                <a:srgbClr val="CE9964"/>
              </a:buClr>
            </a:pPr>
            <a:r>
              <a:rPr lang="ru-RU" sz="1700" dirty="0" smtClean="0"/>
              <a:t>никому </a:t>
            </a:r>
            <a:r>
              <a:rPr lang="ru-RU" sz="1700" dirty="0"/>
              <a:t>не нужен, психологически </a:t>
            </a:r>
            <a:endParaRPr lang="ru-RU" sz="1700" dirty="0" smtClean="0"/>
          </a:p>
          <a:p>
            <a:pPr lvl="0" algn="just">
              <a:buClr>
                <a:srgbClr val="CE9964"/>
              </a:buClr>
            </a:pPr>
            <a:r>
              <a:rPr lang="ru-RU" sz="1700" dirty="0" smtClean="0"/>
              <a:t>тяжело </a:t>
            </a:r>
            <a:r>
              <a:rPr lang="ru-RU" sz="1700" dirty="0"/>
              <a:t>инициировать общение о себе. </a:t>
            </a:r>
            <a:endParaRPr lang="ru-RU" sz="1700" dirty="0" smtClean="0"/>
          </a:p>
          <a:p>
            <a:pPr lvl="0" algn="just">
              <a:buClr>
                <a:srgbClr val="CE9964"/>
              </a:buClr>
            </a:pPr>
            <a:r>
              <a:rPr lang="ru-RU" sz="1700" dirty="0" smtClean="0"/>
              <a:t>Он </a:t>
            </a:r>
            <a:r>
              <a:rPr lang="ru-RU" sz="1700" dirty="0"/>
              <a:t>ждет, что это сделает кто‑то другой. </a:t>
            </a:r>
            <a:endParaRPr lang="ru-RU" sz="1700" dirty="0" smtClean="0"/>
          </a:p>
          <a:p>
            <a:pPr lvl="0" algn="just">
              <a:buClr>
                <a:srgbClr val="CE9964"/>
              </a:buClr>
            </a:pPr>
            <a:r>
              <a:rPr lang="ru-RU" sz="1700" dirty="0" smtClean="0"/>
              <a:t>Друг</a:t>
            </a:r>
            <a:r>
              <a:rPr lang="ru-RU" sz="1700" dirty="0"/>
              <a:t>, мама, чужой взрослый </a:t>
            </a:r>
            <a:r>
              <a:rPr lang="ru-RU" sz="1600" dirty="0"/>
              <a:t>человек.</a:t>
            </a:r>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8257" y="2132856"/>
            <a:ext cx="3653300" cy="4256484"/>
          </a:xfrm>
          <a:prstGeom prst="rect">
            <a:avLst/>
          </a:prstGeom>
        </p:spPr>
      </p:pic>
    </p:spTree>
    <p:extLst>
      <p:ext uri="{BB962C8B-B14F-4D97-AF65-F5344CB8AC3E}">
        <p14:creationId xmlns:p14="http://schemas.microsoft.com/office/powerpoint/2010/main" val="3899267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990600" y="332656"/>
            <a:ext cx="7685856" cy="6120680"/>
          </a:xfrm>
        </p:spPr>
        <p:txBody>
          <a:bodyPr/>
          <a:lstStyle/>
          <a:p>
            <a:pPr lvl="0" algn="just">
              <a:buClr>
                <a:srgbClr val="CE9964"/>
              </a:buClr>
            </a:pPr>
            <a:r>
              <a:rPr lang="ru-RU" sz="2000" dirty="0"/>
              <a:t>И если такой человек найдется, внутренняя пружина его психологической напряженности может немного ослабнуть, пар будет выпущен, мир уже не будет казаться таким враждебным, а люди — причиной его неблагополучия.</a:t>
            </a:r>
          </a:p>
          <a:p>
            <a:pPr lvl="0" algn="just">
              <a:buClr>
                <a:srgbClr val="CE9964"/>
              </a:buClr>
            </a:pPr>
            <a:r>
              <a:rPr lang="ru-RU" sz="2000" dirty="0"/>
              <a:t>Если же такой человек не найдется или общение с ним еще больше убедит ребенка в его никчемности, то он так и остается один на один со своей внутренней бедой. Последствия могут быть разные. </a:t>
            </a:r>
          </a:p>
          <a:p>
            <a:endParaRPr lang="ru-RU" dirty="0"/>
          </a:p>
        </p:txBody>
      </p:sp>
      <p:pic>
        <p:nvPicPr>
          <p:cNvPr id="4" name="Рисунок 3"/>
          <p:cNvPicPr>
            <a:picLocks noChangeAspect="1"/>
          </p:cNvPicPr>
          <p:nvPr/>
        </p:nvPicPr>
        <p:blipFill>
          <a:blip r:embed="rId2"/>
          <a:stretch>
            <a:fillRect/>
          </a:stretch>
        </p:blipFill>
        <p:spPr>
          <a:xfrm>
            <a:off x="1904841" y="3140968"/>
            <a:ext cx="5943917" cy="3166492"/>
          </a:xfrm>
          <a:prstGeom prst="rect">
            <a:avLst/>
          </a:prstGeom>
        </p:spPr>
      </p:pic>
    </p:spTree>
    <p:extLst>
      <p:ext uri="{BB962C8B-B14F-4D97-AF65-F5344CB8AC3E}">
        <p14:creationId xmlns:p14="http://schemas.microsoft.com/office/powerpoint/2010/main" val="41927239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990600" y="260649"/>
            <a:ext cx="7772400" cy="6187776"/>
          </a:xfrm>
        </p:spPr>
        <p:txBody>
          <a:bodyPr/>
          <a:lstStyle/>
          <a:p>
            <a:pPr marL="0" lvl="0" indent="0" algn="just">
              <a:buClr>
                <a:srgbClr val="CE9964"/>
              </a:buClr>
              <a:buNone/>
            </a:pPr>
            <a:endParaRPr lang="ru-RU" sz="2000" dirty="0" smtClean="0">
              <a:solidFill>
                <a:srgbClr val="402000"/>
              </a:solidFill>
            </a:endParaRPr>
          </a:p>
          <a:p>
            <a:pPr marL="0" lvl="0" indent="0" algn="just">
              <a:buClr>
                <a:srgbClr val="CE9964"/>
              </a:buClr>
              <a:buNone/>
            </a:pPr>
            <a:r>
              <a:rPr lang="ru-RU" sz="2000" dirty="0" smtClean="0">
                <a:solidFill>
                  <a:schemeClr val="accent5">
                    <a:lumMod val="10000"/>
                  </a:schemeClr>
                </a:solidFill>
              </a:rPr>
              <a:t>Предотвратить </a:t>
            </a:r>
            <a:r>
              <a:rPr lang="ru-RU" sz="2000" dirty="0">
                <a:solidFill>
                  <a:schemeClr val="accent5">
                    <a:lumMod val="10000"/>
                  </a:schemeClr>
                </a:solidFill>
              </a:rPr>
              <a:t>абсолютно все случаи такого поведения никому не под силу. Но смягчить ситуацию, помочь избежать хотя бы некоторых вспышек насилия в школах все же можно. </a:t>
            </a:r>
            <a:endParaRPr lang="ru-RU" sz="2000" dirty="0" smtClean="0">
              <a:solidFill>
                <a:schemeClr val="accent5">
                  <a:lumMod val="10000"/>
                </a:schemeClr>
              </a:solidFill>
            </a:endParaRPr>
          </a:p>
          <a:p>
            <a:pPr marL="0" lvl="0" indent="0" algn="ctr">
              <a:buClr>
                <a:srgbClr val="CE9964"/>
              </a:buClr>
              <a:buNone/>
            </a:pPr>
            <a:r>
              <a:rPr lang="ru-RU" sz="2000" b="1" dirty="0" smtClean="0">
                <a:solidFill>
                  <a:schemeClr val="accent5">
                    <a:lumMod val="10000"/>
                  </a:schemeClr>
                </a:solidFill>
              </a:rPr>
              <a:t>Что </a:t>
            </a:r>
            <a:r>
              <a:rPr lang="ru-RU" sz="2000" b="1" dirty="0">
                <a:solidFill>
                  <a:schemeClr val="accent5">
                    <a:lumMod val="10000"/>
                  </a:schemeClr>
                </a:solidFill>
              </a:rPr>
              <a:t>для этого нужно?</a:t>
            </a:r>
          </a:p>
          <a:p>
            <a:pPr marL="0" lvl="0" indent="0" algn="just">
              <a:buClr>
                <a:srgbClr val="CE9964"/>
              </a:buClr>
              <a:buNone/>
            </a:pPr>
            <a:r>
              <a:rPr lang="ru-RU" sz="2000" b="1" dirty="0">
                <a:solidFill>
                  <a:schemeClr val="accent5">
                    <a:lumMod val="10000"/>
                  </a:schemeClr>
                </a:solidFill>
              </a:rPr>
              <a:t>Больше наблюдать</a:t>
            </a:r>
            <a:r>
              <a:rPr lang="ru-RU" sz="2000" dirty="0">
                <a:solidFill>
                  <a:schemeClr val="accent5">
                    <a:lumMod val="10000"/>
                  </a:schemeClr>
                </a:solidFill>
              </a:rPr>
              <a:t>, чтобы замечать детей, которым в данный момент плохо и которые нуждаются в поддержке.</a:t>
            </a:r>
          </a:p>
          <a:p>
            <a:pPr marL="0" lvl="0" indent="0" algn="just">
              <a:buClr>
                <a:srgbClr val="CE9964"/>
              </a:buClr>
              <a:buNone/>
            </a:pPr>
            <a:r>
              <a:rPr lang="ru-RU" sz="2000" b="1" dirty="0">
                <a:solidFill>
                  <a:schemeClr val="accent5">
                    <a:lumMod val="10000"/>
                  </a:schemeClr>
                </a:solidFill>
              </a:rPr>
              <a:t>Чаще общаться с детьми</a:t>
            </a:r>
            <a:r>
              <a:rPr lang="ru-RU" sz="2000" dirty="0">
                <a:solidFill>
                  <a:schemeClr val="accent5">
                    <a:lumMod val="10000"/>
                  </a:schemeClr>
                </a:solidFill>
              </a:rPr>
              <a:t>, и не только по поводу успеваемости и дисциплины, общаться неформально, на самые разные темы, </a:t>
            </a:r>
            <a:endParaRPr lang="ru-RU" sz="2000" dirty="0" smtClean="0">
              <a:solidFill>
                <a:schemeClr val="accent5">
                  <a:lumMod val="10000"/>
                </a:schemeClr>
              </a:solidFill>
            </a:endParaRPr>
          </a:p>
          <a:p>
            <a:pPr marL="0" lvl="0" indent="0" algn="just">
              <a:buClr>
                <a:srgbClr val="CE9964"/>
              </a:buClr>
              <a:buNone/>
            </a:pPr>
            <a:r>
              <a:rPr lang="ru-RU" sz="2000" dirty="0" smtClean="0">
                <a:solidFill>
                  <a:schemeClr val="accent5">
                    <a:lumMod val="10000"/>
                  </a:schemeClr>
                </a:solidFill>
              </a:rPr>
              <a:t>и </a:t>
            </a:r>
            <a:r>
              <a:rPr lang="ru-RU" sz="2000" dirty="0">
                <a:solidFill>
                  <a:schemeClr val="accent5">
                    <a:lumMod val="10000"/>
                  </a:schemeClr>
                </a:solidFill>
              </a:rPr>
              <a:t>желательно на те, </a:t>
            </a:r>
            <a:endParaRPr lang="ru-RU" sz="2000" dirty="0" smtClean="0">
              <a:solidFill>
                <a:schemeClr val="accent5">
                  <a:lumMod val="10000"/>
                </a:schemeClr>
              </a:solidFill>
            </a:endParaRPr>
          </a:p>
          <a:p>
            <a:pPr marL="0" lvl="0" indent="0" algn="just">
              <a:buClr>
                <a:srgbClr val="CE9964"/>
              </a:buClr>
              <a:buNone/>
            </a:pPr>
            <a:r>
              <a:rPr lang="ru-RU" sz="2000" dirty="0" smtClean="0">
                <a:solidFill>
                  <a:schemeClr val="accent5">
                    <a:lumMod val="10000"/>
                  </a:schemeClr>
                </a:solidFill>
              </a:rPr>
              <a:t>которые </a:t>
            </a:r>
            <a:r>
              <a:rPr lang="ru-RU" sz="2000" dirty="0">
                <a:solidFill>
                  <a:schemeClr val="accent5">
                    <a:lumMod val="10000"/>
                  </a:schemeClr>
                </a:solidFill>
              </a:rPr>
              <a:t>интересуют </a:t>
            </a:r>
            <a:endParaRPr lang="ru-RU" sz="2000" dirty="0" smtClean="0">
              <a:solidFill>
                <a:schemeClr val="accent5">
                  <a:lumMod val="10000"/>
                </a:schemeClr>
              </a:solidFill>
            </a:endParaRPr>
          </a:p>
          <a:p>
            <a:pPr marL="0" lvl="0" indent="0" algn="just">
              <a:buClr>
                <a:srgbClr val="CE9964"/>
              </a:buClr>
              <a:buNone/>
            </a:pPr>
            <a:r>
              <a:rPr lang="ru-RU" sz="2000" dirty="0" smtClean="0">
                <a:solidFill>
                  <a:schemeClr val="accent5">
                    <a:lumMod val="10000"/>
                  </a:schemeClr>
                </a:solidFill>
              </a:rPr>
              <a:t>самого </a:t>
            </a:r>
            <a:r>
              <a:rPr lang="ru-RU" sz="2000" dirty="0">
                <a:solidFill>
                  <a:schemeClr val="accent5">
                    <a:lumMod val="10000"/>
                  </a:schemeClr>
                </a:solidFill>
              </a:rPr>
              <a:t>ребенка. </a:t>
            </a:r>
            <a:endParaRPr lang="ru-RU" sz="2000" dirty="0" smtClean="0">
              <a:solidFill>
                <a:schemeClr val="accent5">
                  <a:lumMod val="10000"/>
                </a:schemeClr>
              </a:solidFill>
            </a:endParaRPr>
          </a:p>
          <a:p>
            <a:pPr marL="0" lvl="0" indent="0" algn="just">
              <a:buClr>
                <a:srgbClr val="CE9964"/>
              </a:buClr>
              <a:buNone/>
            </a:pPr>
            <a:r>
              <a:rPr lang="ru-RU" sz="2000" b="1" dirty="0" smtClean="0">
                <a:solidFill>
                  <a:schemeClr val="accent5">
                    <a:lumMod val="10000"/>
                  </a:schemeClr>
                </a:solidFill>
              </a:rPr>
              <a:t>Стараться разговорить</a:t>
            </a:r>
          </a:p>
          <a:p>
            <a:pPr marL="0" lvl="0" indent="0" algn="just">
              <a:buClr>
                <a:srgbClr val="CE9964"/>
              </a:buClr>
              <a:buNone/>
            </a:pPr>
            <a:r>
              <a:rPr lang="ru-RU" sz="2000" b="1" dirty="0" smtClean="0">
                <a:solidFill>
                  <a:schemeClr val="accent5">
                    <a:lumMod val="10000"/>
                  </a:schemeClr>
                </a:solidFill>
              </a:rPr>
              <a:t>его</a:t>
            </a:r>
            <a:r>
              <a:rPr lang="ru-RU" sz="2000" dirty="0">
                <a:solidFill>
                  <a:schemeClr val="accent5">
                    <a:lumMod val="10000"/>
                  </a:schemeClr>
                </a:solidFill>
              </a:rPr>
              <a:t>, сделать так, чтобы </a:t>
            </a:r>
            <a:endParaRPr lang="ru-RU" sz="2000" dirty="0" smtClean="0">
              <a:solidFill>
                <a:schemeClr val="accent5">
                  <a:lumMod val="10000"/>
                </a:schemeClr>
              </a:solidFill>
            </a:endParaRPr>
          </a:p>
          <a:p>
            <a:pPr marL="0" lvl="0" indent="0" algn="just">
              <a:buClr>
                <a:srgbClr val="CE9964"/>
              </a:buClr>
              <a:buNone/>
            </a:pPr>
            <a:r>
              <a:rPr lang="ru-RU" sz="2000" dirty="0" smtClean="0">
                <a:solidFill>
                  <a:schemeClr val="accent5">
                    <a:lumMod val="10000"/>
                  </a:schemeClr>
                </a:solidFill>
              </a:rPr>
              <a:t>ребенок </a:t>
            </a:r>
            <a:r>
              <a:rPr lang="ru-RU" sz="2000" dirty="0">
                <a:solidFill>
                  <a:schemeClr val="accent5">
                    <a:lumMod val="10000"/>
                  </a:schemeClr>
                </a:solidFill>
              </a:rPr>
              <a:t>больше доверял </a:t>
            </a:r>
            <a:endParaRPr lang="ru-RU" sz="2000" dirty="0" smtClean="0">
              <a:solidFill>
                <a:schemeClr val="accent5">
                  <a:lumMod val="10000"/>
                </a:schemeClr>
              </a:solidFill>
            </a:endParaRPr>
          </a:p>
          <a:p>
            <a:pPr marL="0" lvl="0" indent="0" algn="just">
              <a:buClr>
                <a:srgbClr val="CE9964"/>
              </a:buClr>
              <a:buNone/>
            </a:pPr>
            <a:r>
              <a:rPr lang="ru-RU" sz="2000" dirty="0" smtClean="0">
                <a:solidFill>
                  <a:schemeClr val="accent5">
                    <a:lumMod val="10000"/>
                  </a:schemeClr>
                </a:solidFill>
              </a:rPr>
              <a:t>учителю</a:t>
            </a:r>
            <a:r>
              <a:rPr lang="ru-RU" sz="2000" dirty="0">
                <a:solidFill>
                  <a:schemeClr val="accent5">
                    <a:lumMod val="10000"/>
                  </a:schemeClr>
                </a:solidFill>
              </a:rPr>
              <a:t>, </a:t>
            </a:r>
            <a:r>
              <a:rPr lang="ru-RU" sz="2000" dirty="0" smtClean="0">
                <a:solidFill>
                  <a:schemeClr val="accent5">
                    <a:lumMod val="10000"/>
                  </a:schemeClr>
                </a:solidFill>
              </a:rPr>
              <a:t>открывался ему</a:t>
            </a:r>
          </a:p>
          <a:p>
            <a:pPr marL="0" lvl="0" indent="0" algn="just">
              <a:buClr>
                <a:srgbClr val="CE9964"/>
              </a:buClr>
              <a:buNone/>
            </a:pPr>
            <a:r>
              <a:rPr lang="ru-RU" sz="2000" dirty="0" smtClean="0">
                <a:solidFill>
                  <a:schemeClr val="accent5">
                    <a:lumMod val="10000"/>
                  </a:schemeClr>
                </a:solidFill>
              </a:rPr>
              <a:t>в общении</a:t>
            </a:r>
            <a:r>
              <a:rPr lang="ru-RU" sz="2000" dirty="0">
                <a:solidFill>
                  <a:schemeClr val="accent5">
                    <a:lumMod val="10000"/>
                  </a:schemeClr>
                </a:solidFill>
              </a:rPr>
              <a:t>.</a:t>
            </a:r>
          </a:p>
          <a:p>
            <a:endParaRPr lang="ru-RU" dirty="0"/>
          </a:p>
        </p:txBody>
      </p:sp>
      <p:pic>
        <p:nvPicPr>
          <p:cNvPr id="4" name="Рисунок 3"/>
          <p:cNvPicPr>
            <a:picLocks noChangeAspect="1"/>
          </p:cNvPicPr>
          <p:nvPr/>
        </p:nvPicPr>
        <p:blipFill>
          <a:blip r:embed="rId2"/>
          <a:stretch>
            <a:fillRect/>
          </a:stretch>
        </p:blipFill>
        <p:spPr>
          <a:xfrm>
            <a:off x="4063900" y="3371825"/>
            <a:ext cx="4732784" cy="3091433"/>
          </a:xfrm>
          <a:prstGeom prst="rect">
            <a:avLst/>
          </a:prstGeom>
        </p:spPr>
      </p:pic>
    </p:spTree>
    <p:extLst>
      <p:ext uri="{BB962C8B-B14F-4D97-AF65-F5344CB8AC3E}">
        <p14:creationId xmlns:p14="http://schemas.microsoft.com/office/powerpoint/2010/main" val="3124360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традь">
  <a:themeElements>
    <a:clrScheme name="Тетрадь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fontScheme name="Тетрадь">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Тетрадь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Тетрадь 2">
        <a:dk1>
          <a:srgbClr val="402000"/>
        </a:dk1>
        <a:lt1>
          <a:srgbClr val="FFFFFF"/>
        </a:lt1>
        <a:dk2>
          <a:srgbClr val="996633"/>
        </a:dk2>
        <a:lt2>
          <a:srgbClr val="A08366"/>
        </a:lt2>
        <a:accent1>
          <a:srgbClr val="CE9964"/>
        </a:accent1>
        <a:accent2>
          <a:srgbClr val="CD3333"/>
        </a:accent2>
        <a:accent3>
          <a:srgbClr val="FFFFFF"/>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Тетрадь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традь 4">
        <a:dk1>
          <a:srgbClr val="1C1C1C"/>
        </a:dk1>
        <a:lt1>
          <a:srgbClr val="FFFFFF"/>
        </a:lt1>
        <a:dk2>
          <a:srgbClr val="000066"/>
        </a:dk2>
        <a:lt2>
          <a:srgbClr val="666699"/>
        </a:lt2>
        <a:accent1>
          <a:srgbClr val="FF5050"/>
        </a:accent1>
        <a:accent2>
          <a:srgbClr val="009999"/>
        </a:accent2>
        <a:accent3>
          <a:srgbClr val="FFFFFF"/>
        </a:accent3>
        <a:accent4>
          <a:srgbClr val="161616"/>
        </a:accent4>
        <a:accent5>
          <a:srgbClr val="FFB3B3"/>
        </a:accent5>
        <a:accent6>
          <a:srgbClr val="008A8A"/>
        </a:accent6>
        <a:hlink>
          <a:srgbClr val="3366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Office\Шаблоны\Дизайны презентаций\Тетрадь.pot</Template>
  <TotalTime>3555</TotalTime>
  <Words>3169</Words>
  <Application>Microsoft Office PowerPoint</Application>
  <PresentationFormat>Экран (4:3)</PresentationFormat>
  <Paragraphs>132</Paragraphs>
  <Slides>27</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27</vt:i4>
      </vt:variant>
    </vt:vector>
  </HeadingPairs>
  <TitlesOfParts>
    <vt:vector size="32" baseType="lpstr">
      <vt:lpstr>Calibri</vt:lpstr>
      <vt:lpstr>Comic Sans MS</vt:lpstr>
      <vt:lpstr>Monotype Sorts</vt:lpstr>
      <vt:lpstr>Times New Roman</vt:lpstr>
      <vt:lpstr>Тетрадь</vt:lpstr>
      <vt:lpstr> Как установить доверительные отношения с учениками?  Принципы педагогической этики. </vt:lpstr>
      <vt:lpstr>Презентация PowerPoint</vt:lpstr>
      <vt:lpstr>Презентация PowerPoint</vt:lpstr>
      <vt:lpstr>Только став для ребенка значимым взрослым, которому тот может доверять, педагог становится для него настоящим воспитателем. </vt:lpstr>
      <vt:lpstr>Профессиональная этика учителя</vt:lpstr>
      <vt:lpstr>В чем секрет доверительных отношений?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Нюансы педагогического общения до урока и после</vt:lpstr>
      <vt:lpstr>Презентация PowerPoint</vt:lpstr>
      <vt:lpstr>Десять простых правил:</vt:lpstr>
      <vt:lpstr>Презентация PowerPoint</vt:lpstr>
      <vt:lpstr>Презентация PowerPoint</vt:lpstr>
      <vt:lpstr>Тонкости конструктивного диалога на уроке</vt:lpstr>
      <vt:lpstr>Презентация PowerPoint</vt:lpstr>
      <vt:lpstr>Правила, без которых не обойтись</vt:lpstr>
      <vt:lpstr>Замечания и критика: как делать это грамотно?</vt:lpstr>
      <vt:lpstr>Презентация PowerPoint</vt:lpstr>
      <vt:lpstr>Если же речь идет всего лишь о незначительном замечании ребенку, которое вам необходимо сделать в процессе урока, то иногда его можно произнести как бы между делом, продолжая при этом как ни в чем ни бывало вести урок. Например:</vt:lpstr>
      <vt:lpstr>Спасительный юмор</vt:lpstr>
      <vt:lpstr>Презентация PowerPoint</vt:lpstr>
      <vt:lpstr>Презентация PowerPoint</vt:lpstr>
      <vt:lpstr>Презентация PowerPoint</vt:lpstr>
    </vt:vector>
  </TitlesOfParts>
  <Company>Psihol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Стресс на экзаменах</dc:title>
  <dc:creator>Irina</dc:creator>
  <cp:lastModifiedBy>Ученик</cp:lastModifiedBy>
  <cp:revision>191</cp:revision>
  <dcterms:created xsi:type="dcterms:W3CDTF">2003-11-14T07:57:47Z</dcterms:created>
  <dcterms:modified xsi:type="dcterms:W3CDTF">2025-03-03T07:23:01Z</dcterms:modified>
</cp:coreProperties>
</file>