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  <p:sldId id="263" r:id="rId7"/>
    <p:sldId id="265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5A59-F835-477F-BEFB-866BE1F3ECA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04C-97BF-42FE-843A-FBB1025FB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41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5A59-F835-477F-BEFB-866BE1F3ECA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04C-97BF-42FE-843A-FBB1025FB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503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5A59-F835-477F-BEFB-866BE1F3ECA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04C-97BF-42FE-843A-FBB1025FB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5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5A59-F835-477F-BEFB-866BE1F3ECA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04C-97BF-42FE-843A-FBB1025FB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805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5A59-F835-477F-BEFB-866BE1F3ECA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04C-97BF-42FE-843A-FBB1025FB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53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5A59-F835-477F-BEFB-866BE1F3ECA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04C-97BF-42FE-843A-FBB1025FB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76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5A59-F835-477F-BEFB-866BE1F3ECA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04C-97BF-42FE-843A-FBB1025FB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740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5A59-F835-477F-BEFB-866BE1F3ECA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04C-97BF-42FE-843A-FBB1025FB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314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5A59-F835-477F-BEFB-866BE1F3ECA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04C-97BF-42FE-843A-FBB1025FB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440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5A59-F835-477F-BEFB-866BE1F3ECA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04C-97BF-42FE-843A-FBB1025FB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75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5A59-F835-477F-BEFB-866BE1F3ECA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04C-97BF-42FE-843A-FBB1025FB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19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75A59-F835-477F-BEFB-866BE1F3ECA1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5C04C-97BF-42FE-843A-FBB1025FB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60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694F6C-AE03-43EC-8479-BFE9D8FDCA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Дорожная карта развития МСО </a:t>
            </a:r>
            <a:r>
              <a:rPr lang="ru-RU" b="1" dirty="0" err="1"/>
              <a:t>г.Красноярска</a:t>
            </a:r>
            <a:r>
              <a:rPr lang="ru-RU" b="1" dirty="0"/>
              <a:t> </a:t>
            </a:r>
            <a:br>
              <a:rPr lang="ru-RU" b="1" dirty="0"/>
            </a:br>
            <a:r>
              <a:rPr lang="ru-RU" b="1" dirty="0"/>
              <a:t>на 2024-2025 год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9E10030-55D6-4972-AE3F-4973505B39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056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EF61B5-5589-4FFC-9AD2-8C95990D1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A5BBE6-0657-484A-8636-83FE5CB70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9847"/>
            <a:ext cx="10515600" cy="54571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0" i="0" dirty="0">
                <a:solidFill>
                  <a:srgbClr val="FF0000"/>
                </a:solidFill>
                <a:effectLst/>
                <a:latin typeface="Trebuchet MS" panose="020B0603020202020204" pitchFamily="34" charset="0"/>
              </a:rPr>
              <a:t>В </a:t>
            </a:r>
            <a:r>
              <a:rPr lang="ru-RU" sz="4000" b="0" i="0" dirty="0" smtClean="0">
                <a:solidFill>
                  <a:srgbClr val="FF0000"/>
                </a:solidFill>
                <a:effectLst/>
                <a:latin typeface="Trebuchet MS" panose="020B0603020202020204" pitchFamily="34" charset="0"/>
              </a:rPr>
              <a:t>2024-2025 </a:t>
            </a:r>
            <a:r>
              <a:rPr lang="ru-RU" sz="4000" b="0" i="0" dirty="0">
                <a:solidFill>
                  <a:srgbClr val="FF0000"/>
                </a:solidFill>
                <a:effectLst/>
                <a:latin typeface="Trebuchet MS" panose="020B0603020202020204" pitchFamily="34" charset="0"/>
              </a:rPr>
              <a:t>учебном году развитие МСО г. Красноярска определено по 6 направлениям:</a:t>
            </a:r>
          </a:p>
          <a:p>
            <a:pPr>
              <a:buFontTx/>
              <a:buChar char="-"/>
            </a:pPr>
            <a:r>
              <a:rPr lang="ru-RU" sz="4000" b="1" dirty="0">
                <a:solidFill>
                  <a:srgbClr val="C00000"/>
                </a:solidFill>
                <a:latin typeface="Trebuchet MS" panose="020B0603020202020204" pitchFamily="34" charset="0"/>
              </a:rPr>
              <a:t>«Знание»</a:t>
            </a:r>
          </a:p>
          <a:p>
            <a:pPr>
              <a:buFontTx/>
              <a:buChar char="-"/>
            </a:pPr>
            <a:r>
              <a:rPr lang="ru-RU" sz="4000" dirty="0">
                <a:latin typeface="Trebuchet MS" panose="020B0603020202020204" pitchFamily="34" charset="0"/>
              </a:rPr>
              <a:t>«Учитель .Школьная команда»</a:t>
            </a:r>
          </a:p>
          <a:p>
            <a:pPr>
              <a:buFontTx/>
              <a:buChar char="-"/>
            </a:pPr>
            <a:r>
              <a:rPr lang="ru-RU" sz="4000" dirty="0">
                <a:latin typeface="Trebuchet MS" panose="020B0603020202020204" pitchFamily="34" charset="0"/>
              </a:rPr>
              <a:t>«Воспитание»</a:t>
            </a:r>
          </a:p>
          <a:p>
            <a:pPr>
              <a:buFontTx/>
              <a:buChar char="-"/>
            </a:pPr>
            <a:r>
              <a:rPr lang="ru-RU" sz="4000" dirty="0">
                <a:latin typeface="Trebuchet MS" panose="020B0603020202020204" pitchFamily="34" charset="0"/>
              </a:rPr>
              <a:t>«Творчество»</a:t>
            </a:r>
          </a:p>
          <a:p>
            <a:pPr>
              <a:buFontTx/>
              <a:buChar char="-"/>
            </a:pPr>
            <a:r>
              <a:rPr lang="ru-RU" sz="4000" dirty="0">
                <a:latin typeface="Trebuchet MS" panose="020B0603020202020204" pitchFamily="34" charset="0"/>
              </a:rPr>
              <a:t>«Здоровье»</a:t>
            </a:r>
          </a:p>
          <a:p>
            <a:pPr>
              <a:buFontTx/>
              <a:buChar char="-"/>
            </a:pPr>
            <a:r>
              <a:rPr lang="ru-RU" sz="4000" dirty="0">
                <a:latin typeface="Trebuchet MS" panose="020B0603020202020204" pitchFamily="34" charset="0"/>
              </a:rPr>
              <a:t>«Профориентация»</a:t>
            </a:r>
            <a:endParaRPr lang="ru-RU" sz="40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8DD54FA-DABF-44C5-942B-DC8D98EA70FC}"/>
              </a:ext>
            </a:extLst>
          </p:cNvPr>
          <p:cNvSpPr/>
          <p:nvPr/>
        </p:nvSpPr>
        <p:spPr>
          <a:xfrm>
            <a:off x="8579795" y="2045410"/>
            <a:ext cx="3044757" cy="44474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«Знание» - ключевое направление, все остальные – условия для качественной реализации данного направления.</a:t>
            </a:r>
          </a:p>
          <a:p>
            <a:pPr algn="ctr"/>
            <a:r>
              <a:rPr lang="ru-RU" sz="2400" b="1" dirty="0">
                <a:solidFill>
                  <a:srgbClr val="FFFF00"/>
                </a:solidFill>
              </a:rPr>
              <a:t>Ключевая задача: </a:t>
            </a:r>
            <a:r>
              <a:rPr lang="ru-RU" sz="2400" dirty="0"/>
              <a:t>повышение качества учебных предметов</a:t>
            </a:r>
          </a:p>
        </p:txBody>
      </p:sp>
    </p:spTree>
    <p:extLst>
      <p:ext uri="{BB962C8B-B14F-4D97-AF65-F5344CB8AC3E}">
        <p14:creationId xmlns:p14="http://schemas.microsoft.com/office/powerpoint/2010/main" val="211773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C17E5E-8C80-4DFD-9148-017B178F9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Мониторинг ОО по показателям и критериям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B731EA-D38D-4372-8D72-590DA404E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0553"/>
            <a:ext cx="10515600" cy="3696410"/>
          </a:xfrm>
        </p:spPr>
        <p:txBody>
          <a:bodyPr>
            <a:normAutofit/>
          </a:bodyPr>
          <a:lstStyle/>
          <a:p>
            <a:r>
              <a:rPr lang="ru-RU" sz="4800" dirty="0"/>
              <a:t>Базовый уровень</a:t>
            </a:r>
          </a:p>
          <a:p>
            <a:r>
              <a:rPr lang="ru-RU" sz="4800" dirty="0"/>
              <a:t>Средний/основной</a:t>
            </a:r>
          </a:p>
          <a:p>
            <a:r>
              <a:rPr lang="ru-RU" sz="4800" dirty="0"/>
              <a:t>Продвинутый</a:t>
            </a:r>
          </a:p>
        </p:txBody>
      </p:sp>
    </p:spTree>
    <p:extLst>
      <p:ext uri="{BB962C8B-B14F-4D97-AF65-F5344CB8AC3E}">
        <p14:creationId xmlns:p14="http://schemas.microsoft.com/office/powerpoint/2010/main" val="2802280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18EDD8-91C4-415C-905E-FFCEEBF07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094"/>
            <a:ext cx="10515600" cy="40856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«Знание»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FE685201-A0AE-4886-88C7-2A4771C645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1333692"/>
              </p:ext>
            </p:extLst>
          </p:nvPr>
        </p:nvGraphicFramePr>
        <p:xfrm>
          <a:off x="214008" y="497347"/>
          <a:ext cx="11721829" cy="6059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778">
                  <a:extLst>
                    <a:ext uri="{9D8B030D-6E8A-4147-A177-3AD203B41FA5}">
                      <a16:colId xmlns:a16="http://schemas.microsoft.com/office/drawing/2014/main" val="462776215"/>
                    </a:ext>
                  </a:extLst>
                </a:gridCol>
                <a:gridCol w="2098363">
                  <a:extLst>
                    <a:ext uri="{9D8B030D-6E8A-4147-A177-3AD203B41FA5}">
                      <a16:colId xmlns:a16="http://schemas.microsoft.com/office/drawing/2014/main" val="3617769127"/>
                    </a:ext>
                  </a:extLst>
                </a:gridCol>
                <a:gridCol w="2354261">
                  <a:extLst>
                    <a:ext uri="{9D8B030D-6E8A-4147-A177-3AD203B41FA5}">
                      <a16:colId xmlns:a16="http://schemas.microsoft.com/office/drawing/2014/main" val="3849817201"/>
                    </a:ext>
                  </a:extLst>
                </a:gridCol>
                <a:gridCol w="2765061">
                  <a:extLst>
                    <a:ext uri="{9D8B030D-6E8A-4147-A177-3AD203B41FA5}">
                      <a16:colId xmlns:a16="http://schemas.microsoft.com/office/drawing/2014/main" val="2313507438"/>
                    </a:ext>
                  </a:extLst>
                </a:gridCol>
                <a:gridCol w="2344366">
                  <a:extLst>
                    <a:ext uri="{9D8B030D-6E8A-4147-A177-3AD203B41FA5}">
                      <a16:colId xmlns:a16="http://schemas.microsoft.com/office/drawing/2014/main" val="891793174"/>
                    </a:ext>
                  </a:extLst>
                </a:gridCol>
              </a:tblGrid>
              <a:tr h="48172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Задача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Базовый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Средний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Продвинутый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224092"/>
                  </a:ext>
                </a:extLst>
              </a:tr>
              <a:tr h="5379456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1. Повысить качество УВП для улучшения образовательных результатов по КАЖДОМУ УЧЕБНОМУ ПРЕДМЕТУ посредством форм и способов, </a:t>
                      </a:r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обеспечивающих включенность каждого обучающегося в течение урока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Доля педагогов, применяющих формы и способы, обеспечивающие включенность каждого обучающегося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Не менее 50% </a:t>
                      </a:r>
                      <a:r>
                        <a:rPr lang="ru-RU" dirty="0"/>
                        <a:t>учителей регулярно (1 раз в неделю) организуют на уроках</a:t>
                      </a:r>
                    </a:p>
                    <a:p>
                      <a:pPr algn="ctr"/>
                      <a:r>
                        <a:rPr lang="ru-RU" dirty="0"/>
                        <a:t>И/ИЛИ: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highlight>
                            <a:srgbClr val="FFFF00"/>
                          </a:highlight>
                        </a:rPr>
                        <a:t>парную работу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highlight>
                            <a:srgbClr val="FFFF00"/>
                          </a:highlight>
                        </a:rPr>
                        <a:t>пары сменного состава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highlight>
                            <a:srgbClr val="FFFF00"/>
                          </a:highlight>
                        </a:rPr>
                        <a:t>работу в малой группе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dirty="0">
                          <a:highlight>
                            <a:srgbClr val="FFFF00"/>
                          </a:highlight>
                        </a:rPr>
                        <a:t>индивидуально-обособленную работу каждого обучающегося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Не менее 50% </a:t>
                      </a:r>
                      <a:r>
                        <a:rPr lang="ru-RU" dirty="0"/>
                        <a:t>учителей при ведении урока применяют: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общую фронтальную работу не более 40% времени (16-18 мин) и регулярно организуют: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парную работу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пары сменного состава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работу в малой группе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индивидуально-обособленную работу каждого обучающегося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Не менее 50% </a:t>
                      </a:r>
                      <a:r>
                        <a:rPr lang="ru-RU" dirty="0"/>
                        <a:t>учителей при ведении урока применяют: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общую фронтальную работу не более 40% времени (16-18 мин)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dirty="0"/>
                        <a:t>индивидуально-обособленную работу –не менее 10% (4-5 мин)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пары сменного состава –не менее 20% (8-9 мин) ИЛИ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ru-RU" dirty="0"/>
                        <a:t>работу в малой группе – не менее 20% (8-9 мин)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528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58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18EDD8-91C4-415C-905E-FFCEEBF07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094"/>
            <a:ext cx="10515600" cy="40856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«Знание»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FE685201-A0AE-4886-88C7-2A4771C645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67214"/>
              </p:ext>
            </p:extLst>
          </p:nvPr>
        </p:nvGraphicFramePr>
        <p:xfrm>
          <a:off x="214008" y="497347"/>
          <a:ext cx="11721829" cy="5861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778">
                  <a:extLst>
                    <a:ext uri="{9D8B030D-6E8A-4147-A177-3AD203B41FA5}">
                      <a16:colId xmlns:a16="http://schemas.microsoft.com/office/drawing/2014/main" val="462776215"/>
                    </a:ext>
                  </a:extLst>
                </a:gridCol>
                <a:gridCol w="2098363">
                  <a:extLst>
                    <a:ext uri="{9D8B030D-6E8A-4147-A177-3AD203B41FA5}">
                      <a16:colId xmlns:a16="http://schemas.microsoft.com/office/drawing/2014/main" val="3617769127"/>
                    </a:ext>
                  </a:extLst>
                </a:gridCol>
                <a:gridCol w="2354261">
                  <a:extLst>
                    <a:ext uri="{9D8B030D-6E8A-4147-A177-3AD203B41FA5}">
                      <a16:colId xmlns:a16="http://schemas.microsoft.com/office/drawing/2014/main" val="3849817201"/>
                    </a:ext>
                  </a:extLst>
                </a:gridCol>
                <a:gridCol w="2765061">
                  <a:extLst>
                    <a:ext uri="{9D8B030D-6E8A-4147-A177-3AD203B41FA5}">
                      <a16:colId xmlns:a16="http://schemas.microsoft.com/office/drawing/2014/main" val="2313507438"/>
                    </a:ext>
                  </a:extLst>
                </a:gridCol>
                <a:gridCol w="2344366">
                  <a:extLst>
                    <a:ext uri="{9D8B030D-6E8A-4147-A177-3AD203B41FA5}">
                      <a16:colId xmlns:a16="http://schemas.microsoft.com/office/drawing/2014/main" val="891793174"/>
                    </a:ext>
                  </a:extLst>
                </a:gridCol>
              </a:tblGrid>
              <a:tr h="48172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Задача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Базовый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Средний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Продвинутый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224092"/>
                  </a:ext>
                </a:extLst>
              </a:tr>
              <a:tr h="5379456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2. Обеспечить достижение планируемых образовательных  результатов ФГОС на КАЖДОМ уровне образования</a:t>
                      </a:r>
                    </a:p>
                    <a:p>
                      <a:pPr algn="ctr"/>
                      <a:endParaRPr lang="ru-RU" dirty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3. Совершенствовать ВСОКО, обеспечивая объективность оценивания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Планирование результатов </a:t>
                      </a:r>
                      <a:r>
                        <a:rPr lang="ru-RU" dirty="0" smtClean="0"/>
                        <a:t>ФГОС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Для каждого уровня общего образования </a:t>
                      </a:r>
                      <a:r>
                        <a:rPr lang="ru-RU" b="1" dirty="0"/>
                        <a:t>целенаправленно формируется не менее </a:t>
                      </a:r>
                      <a:r>
                        <a:rPr lang="ru-RU" b="1" dirty="0">
                          <a:highlight>
                            <a:srgbClr val="FFFF00"/>
                          </a:highlight>
                        </a:rPr>
                        <a:t>1 ключевого УУД</a:t>
                      </a:r>
                      <a:r>
                        <a:rPr lang="ru-RU" b="1" dirty="0"/>
                        <a:t>, </a:t>
                      </a:r>
                      <a:r>
                        <a:rPr lang="ru-RU" b="0" dirty="0"/>
                        <a:t>определяющего качество освоения учебных предметов (по результатам ВПР)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/>
                        <a:t>Для каждого уровня общего образования </a:t>
                      </a:r>
                      <a:r>
                        <a:rPr lang="ru-RU" b="1" dirty="0"/>
                        <a:t>целенаправленно формируется не менее </a:t>
                      </a:r>
                      <a:r>
                        <a:rPr lang="ru-RU" b="1" dirty="0">
                          <a:highlight>
                            <a:srgbClr val="FFFF00"/>
                          </a:highlight>
                        </a:rPr>
                        <a:t>1 личностного качества и 1 ключевого УУД</a:t>
                      </a:r>
                      <a:r>
                        <a:rPr lang="ru-RU" b="1" dirty="0"/>
                        <a:t>, </a:t>
                      </a:r>
                      <a:r>
                        <a:rPr lang="ru-RU" b="0" dirty="0"/>
                        <a:t>влияющих на  повышение качества освоения учебных предметов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/>
                        <a:t>Для каждого уровня общего образования </a:t>
                      </a:r>
                      <a:r>
                        <a:rPr lang="ru-RU" b="1" dirty="0"/>
                        <a:t>целенаправленно формируется </a:t>
                      </a:r>
                      <a:r>
                        <a:rPr lang="ru-RU" b="1" dirty="0">
                          <a:highlight>
                            <a:srgbClr val="FFFF00"/>
                          </a:highlight>
                        </a:rPr>
                        <a:t>система ключевых качеств и ключевых УУД</a:t>
                      </a:r>
                      <a:r>
                        <a:rPr lang="ru-RU" b="1" dirty="0"/>
                        <a:t>, </a:t>
                      </a:r>
                      <a:r>
                        <a:rPr lang="ru-RU" b="0" dirty="0"/>
                        <a:t>направленных на  повышение качества освоения учебных предметов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528427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AF8F125-6723-488B-A53E-535F34E1042C}"/>
              </a:ext>
            </a:extLst>
          </p:cNvPr>
          <p:cNvSpPr/>
          <p:nvPr/>
        </p:nvSpPr>
        <p:spPr>
          <a:xfrm>
            <a:off x="4484451" y="4173166"/>
            <a:ext cx="3727564" cy="18871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УУД: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1) </a:t>
            </a:r>
            <a:r>
              <a:rPr lang="ru-RU" sz="2000" dirty="0" smtClean="0">
                <a:solidFill>
                  <a:schemeClr val="tx1"/>
                </a:solidFill>
              </a:rPr>
              <a:t>умение анализировать информацию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2) умение интерпретировать информацию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3</a:t>
            </a:r>
            <a:r>
              <a:rPr lang="ru-RU" sz="2000" dirty="0" smtClean="0">
                <a:solidFill>
                  <a:schemeClr val="tx1"/>
                </a:solidFill>
              </a:rPr>
              <a:t>) умение целеполагания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AF8F125-6723-488B-A53E-535F34E1042C}"/>
              </a:ext>
            </a:extLst>
          </p:cNvPr>
          <p:cNvSpPr/>
          <p:nvPr/>
        </p:nvSpPr>
        <p:spPr>
          <a:xfrm>
            <a:off x="8276866" y="4173166"/>
            <a:ext cx="3727564" cy="18871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Личностные качества: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solidFill>
                  <a:schemeClr val="tx1"/>
                </a:solidFill>
              </a:rPr>
              <a:t>Воля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solidFill>
                  <a:schemeClr val="tx1"/>
                </a:solidFill>
              </a:rPr>
              <a:t>Ответственность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3)  Доброжелательность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410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18EDD8-91C4-415C-905E-FFCEEBF07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094"/>
            <a:ext cx="10515600" cy="40856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«Учитель. Школьная команда»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FE685201-A0AE-4886-88C7-2A4771C645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8933966"/>
              </p:ext>
            </p:extLst>
          </p:nvPr>
        </p:nvGraphicFramePr>
        <p:xfrm>
          <a:off x="214008" y="497347"/>
          <a:ext cx="11721829" cy="5861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778">
                  <a:extLst>
                    <a:ext uri="{9D8B030D-6E8A-4147-A177-3AD203B41FA5}">
                      <a16:colId xmlns:a16="http://schemas.microsoft.com/office/drawing/2014/main" val="462776215"/>
                    </a:ext>
                  </a:extLst>
                </a:gridCol>
                <a:gridCol w="2098363">
                  <a:extLst>
                    <a:ext uri="{9D8B030D-6E8A-4147-A177-3AD203B41FA5}">
                      <a16:colId xmlns:a16="http://schemas.microsoft.com/office/drawing/2014/main" val="3617769127"/>
                    </a:ext>
                  </a:extLst>
                </a:gridCol>
                <a:gridCol w="2354261">
                  <a:extLst>
                    <a:ext uri="{9D8B030D-6E8A-4147-A177-3AD203B41FA5}">
                      <a16:colId xmlns:a16="http://schemas.microsoft.com/office/drawing/2014/main" val="3849817201"/>
                    </a:ext>
                  </a:extLst>
                </a:gridCol>
                <a:gridCol w="2765061">
                  <a:extLst>
                    <a:ext uri="{9D8B030D-6E8A-4147-A177-3AD203B41FA5}">
                      <a16:colId xmlns:a16="http://schemas.microsoft.com/office/drawing/2014/main" val="2313507438"/>
                    </a:ext>
                  </a:extLst>
                </a:gridCol>
                <a:gridCol w="2344366">
                  <a:extLst>
                    <a:ext uri="{9D8B030D-6E8A-4147-A177-3AD203B41FA5}">
                      <a16:colId xmlns:a16="http://schemas.microsoft.com/office/drawing/2014/main" val="891793174"/>
                    </a:ext>
                  </a:extLst>
                </a:gridCol>
              </a:tblGrid>
              <a:tr h="48172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Задача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Базовый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Средний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Продвинутый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224092"/>
                  </a:ext>
                </a:extLst>
              </a:tr>
              <a:tr h="5379456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1. Выстроить школьную систему выявления, поддержки и развития способностей обучающихся, показывающих </a:t>
                      </a:r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повышенные</a:t>
                      </a:r>
                      <a:r>
                        <a:rPr lang="ru-RU" dirty="0"/>
                        <a:t> результаты по учебным предметам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Доля обучающихся, охваченных мероприятиями по предметным областям:</a:t>
                      </a:r>
                    </a:p>
                    <a:p>
                      <a:pPr algn="ctr"/>
                      <a:endParaRPr lang="ru-RU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РЯ и ЛИ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dirty="0" err="1"/>
                        <a:t>Ин.языки</a:t>
                      </a:r>
                      <a:endParaRPr lang="ru-RU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Математика и информатика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Общественные науки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Естественные науки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Искусство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Технология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dirty="0" err="1"/>
                        <a:t>Физ-ра</a:t>
                      </a:r>
                      <a:r>
                        <a:rPr lang="ru-RU" dirty="0"/>
                        <a:t> и ОБЗР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Не менее 40% </a:t>
                      </a:r>
                      <a:r>
                        <a:rPr lang="ru-RU" dirty="0"/>
                        <a:t>обучающихся на каждой ступени образования не </a:t>
                      </a:r>
                      <a:r>
                        <a:rPr lang="ru-RU" dirty="0">
                          <a:highlight>
                            <a:srgbClr val="FFFF00"/>
                          </a:highlight>
                        </a:rPr>
                        <a:t>менее чем </a:t>
                      </a:r>
                      <a:r>
                        <a:rPr lang="ru-RU" b="1" dirty="0">
                          <a:highlight>
                            <a:srgbClr val="FFFF00"/>
                          </a:highlight>
                        </a:rPr>
                        <a:t>по 1</a:t>
                      </a:r>
                      <a:r>
                        <a:rPr lang="ru-RU" dirty="0">
                          <a:highlight>
                            <a:srgbClr val="FFFF00"/>
                          </a:highlight>
                        </a:rPr>
                        <a:t> предметной области </a:t>
                      </a:r>
                      <a:r>
                        <a:rPr lang="ru-RU" dirty="0"/>
                        <a:t>с начала учебного года</a:t>
                      </a:r>
                      <a:endParaRPr lang="ru-RU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Не менее 50% </a:t>
                      </a:r>
                      <a:r>
                        <a:rPr lang="ru-RU" dirty="0"/>
                        <a:t>обучающихся на каждой ступени образования не </a:t>
                      </a:r>
                      <a:r>
                        <a:rPr lang="ru-RU" dirty="0">
                          <a:highlight>
                            <a:srgbClr val="FFFF00"/>
                          </a:highlight>
                        </a:rPr>
                        <a:t>менее чем </a:t>
                      </a:r>
                      <a:r>
                        <a:rPr lang="ru-RU" b="1" dirty="0">
                          <a:highlight>
                            <a:srgbClr val="FFFF00"/>
                          </a:highlight>
                        </a:rPr>
                        <a:t>по 4 </a:t>
                      </a:r>
                      <a:r>
                        <a:rPr lang="ru-RU" dirty="0">
                          <a:highlight>
                            <a:srgbClr val="FFFF00"/>
                          </a:highlight>
                        </a:rPr>
                        <a:t>предметной области </a:t>
                      </a:r>
                      <a:r>
                        <a:rPr lang="ru-RU" dirty="0"/>
                        <a:t>с начала учебного года</a:t>
                      </a:r>
                      <a:endParaRPr lang="ru-RU" dirty="0">
                        <a:highlight>
                          <a:srgbClr val="FFFF00"/>
                        </a:highlight>
                      </a:endParaRP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Не менее 60% </a:t>
                      </a:r>
                      <a:r>
                        <a:rPr lang="ru-RU" dirty="0"/>
                        <a:t>обучающихся на каждой ступени образования </a:t>
                      </a:r>
                      <a:r>
                        <a:rPr lang="ru-RU" b="1" dirty="0">
                          <a:highlight>
                            <a:srgbClr val="FFFF00"/>
                          </a:highlight>
                        </a:rPr>
                        <a:t>по каждой </a:t>
                      </a:r>
                      <a:r>
                        <a:rPr lang="ru-RU" dirty="0"/>
                        <a:t>предметной области с начала учебного года</a:t>
                      </a:r>
                      <a:endParaRPr lang="ru-RU" dirty="0">
                        <a:highlight>
                          <a:srgbClr val="FFFF00"/>
                        </a:highlight>
                      </a:endParaRP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528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736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18EDD8-91C4-415C-905E-FFCEEBF07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094"/>
            <a:ext cx="10515600" cy="40856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«Учитель. Школьная команда»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FE685201-A0AE-4886-88C7-2A4771C645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13238"/>
              </p:ext>
            </p:extLst>
          </p:nvPr>
        </p:nvGraphicFramePr>
        <p:xfrm>
          <a:off x="214008" y="497347"/>
          <a:ext cx="11721829" cy="5861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778">
                  <a:extLst>
                    <a:ext uri="{9D8B030D-6E8A-4147-A177-3AD203B41FA5}">
                      <a16:colId xmlns:a16="http://schemas.microsoft.com/office/drawing/2014/main" val="462776215"/>
                    </a:ext>
                  </a:extLst>
                </a:gridCol>
                <a:gridCol w="2098363">
                  <a:extLst>
                    <a:ext uri="{9D8B030D-6E8A-4147-A177-3AD203B41FA5}">
                      <a16:colId xmlns:a16="http://schemas.microsoft.com/office/drawing/2014/main" val="3617769127"/>
                    </a:ext>
                  </a:extLst>
                </a:gridCol>
                <a:gridCol w="2354261">
                  <a:extLst>
                    <a:ext uri="{9D8B030D-6E8A-4147-A177-3AD203B41FA5}">
                      <a16:colId xmlns:a16="http://schemas.microsoft.com/office/drawing/2014/main" val="3849817201"/>
                    </a:ext>
                  </a:extLst>
                </a:gridCol>
                <a:gridCol w="2765061">
                  <a:extLst>
                    <a:ext uri="{9D8B030D-6E8A-4147-A177-3AD203B41FA5}">
                      <a16:colId xmlns:a16="http://schemas.microsoft.com/office/drawing/2014/main" val="2313507438"/>
                    </a:ext>
                  </a:extLst>
                </a:gridCol>
                <a:gridCol w="2344366">
                  <a:extLst>
                    <a:ext uri="{9D8B030D-6E8A-4147-A177-3AD203B41FA5}">
                      <a16:colId xmlns:a16="http://schemas.microsoft.com/office/drawing/2014/main" val="891793174"/>
                    </a:ext>
                  </a:extLst>
                </a:gridCol>
              </a:tblGrid>
              <a:tr h="48172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Задача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Базовый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Средний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Продвинутый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224092"/>
                  </a:ext>
                </a:extLst>
              </a:tr>
              <a:tr h="5379456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2. Создать систему методической деятельности, выстроенную </a:t>
                      </a:r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на основе выявляемых дефицитов </a:t>
                      </a:r>
                      <a:r>
                        <a:rPr lang="ru-RU" dirty="0"/>
                        <a:t>организации обучения и потребностей в решении задач развития ОО</a:t>
                      </a:r>
                    </a:p>
                    <a:p>
                      <a:pPr algn="ctr"/>
                      <a:endParaRPr lang="ru-RU" dirty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ru-RU" dirty="0" err="1">
                          <a:solidFill>
                            <a:srgbClr val="C00000"/>
                          </a:solidFill>
                        </a:rPr>
                        <a:t>взаимопосещение</a:t>
                      </a:r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 уроков)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Доля педагогических кадров, имеющих и реализующих ИОМ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highlight>
                            <a:srgbClr val="FFFF00"/>
                          </a:highlight>
                        </a:rPr>
                        <a:t>Не менее 40% </a:t>
                      </a:r>
                      <a:r>
                        <a:rPr lang="ru-RU" b="0" dirty="0"/>
                        <a:t>имеют и реализуют ИОМ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highlight>
                            <a:srgbClr val="FFFF00"/>
                          </a:highlight>
                        </a:rPr>
                        <a:t>Не менее 50% </a:t>
                      </a:r>
                    </a:p>
                    <a:p>
                      <a:pPr algn="ctr"/>
                      <a:r>
                        <a:rPr lang="ru-RU" dirty="0"/>
                        <a:t>+</a:t>
                      </a:r>
                    </a:p>
                    <a:p>
                      <a:pPr algn="ctr"/>
                      <a:r>
                        <a:rPr lang="ru-RU" dirty="0"/>
                        <a:t>не менее чем для 20% педагогов организовано </a:t>
                      </a:r>
                      <a:r>
                        <a:rPr lang="ru-RU" dirty="0" err="1"/>
                        <a:t>взаимопосещение</a:t>
                      </a:r>
                      <a:r>
                        <a:rPr lang="ru-RU" dirty="0"/>
                        <a:t> уроков с анализом формируемых УУД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highlight>
                            <a:srgbClr val="FFFF00"/>
                          </a:highlight>
                        </a:rPr>
                        <a:t>Не менее 60% </a:t>
                      </a:r>
                    </a:p>
                    <a:p>
                      <a:pPr algn="ctr"/>
                      <a:r>
                        <a:rPr lang="ru-RU" dirty="0"/>
                        <a:t>+</a:t>
                      </a:r>
                    </a:p>
                    <a:p>
                      <a:pPr algn="ctr"/>
                      <a:r>
                        <a:rPr lang="ru-RU" dirty="0"/>
                        <a:t>не менее чем для 40% педагогов организовано </a:t>
                      </a:r>
                      <a:r>
                        <a:rPr lang="ru-RU" dirty="0" err="1"/>
                        <a:t>взаимопосещение</a:t>
                      </a:r>
                      <a:r>
                        <a:rPr lang="ru-RU" dirty="0"/>
                        <a:t> уроков с анализом формируемых УУД</a:t>
                      </a:r>
                    </a:p>
                    <a:p>
                      <a:pPr algn="ctr"/>
                      <a:r>
                        <a:rPr lang="ru-RU" dirty="0"/>
                        <a:t>+</a:t>
                      </a:r>
                    </a:p>
                    <a:p>
                      <a:pPr algn="ctr"/>
                      <a:r>
                        <a:rPr lang="ru-RU" dirty="0"/>
                        <a:t>не менее </a:t>
                      </a:r>
                      <a:r>
                        <a:rPr lang="ru-RU" b="1" dirty="0">
                          <a:highlight>
                            <a:srgbClr val="FFFF00"/>
                          </a:highlight>
                        </a:rPr>
                        <a:t>1 открытого урока каждую четверть </a:t>
                      </a:r>
                      <a:r>
                        <a:rPr lang="ru-RU" dirty="0"/>
                        <a:t>с анализом формируемых УУД для педагогов ДРУГИХ организаций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528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0149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561</Words>
  <Application>Microsoft Office PowerPoint</Application>
  <PresentationFormat>Широкоэкранный</PresentationFormat>
  <Paragraphs>100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Trebuchet MS</vt:lpstr>
      <vt:lpstr>Тема Office</vt:lpstr>
      <vt:lpstr>Дорожная карта развития МСО г.Красноярска  на 2024-2025 год</vt:lpstr>
      <vt:lpstr>Презентация PowerPoint</vt:lpstr>
      <vt:lpstr>Мониторинг ОО по показателям и критериям</vt:lpstr>
      <vt:lpstr>«Знание»</vt:lpstr>
      <vt:lpstr>«Знание»</vt:lpstr>
      <vt:lpstr>«Учитель. Школьная команда»</vt:lpstr>
      <vt:lpstr>«Учитель. Школьная команда»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Совещание при директоре</dc:title>
  <dc:creator>User</dc:creator>
  <cp:lastModifiedBy>User</cp:lastModifiedBy>
  <cp:revision>11</cp:revision>
  <dcterms:created xsi:type="dcterms:W3CDTF">2024-10-21T09:37:45Z</dcterms:created>
  <dcterms:modified xsi:type="dcterms:W3CDTF">2025-03-03T07:13:21Z</dcterms:modified>
</cp:coreProperties>
</file>