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8" r:id="rId3"/>
    <p:sldId id="315" r:id="rId4"/>
    <p:sldId id="342" r:id="rId5"/>
    <p:sldId id="314" r:id="rId6"/>
    <p:sldId id="317" r:id="rId7"/>
    <p:sldId id="318" r:id="rId8"/>
    <p:sldId id="319" r:id="rId9"/>
    <p:sldId id="343" r:id="rId10"/>
    <p:sldId id="320" r:id="rId11"/>
    <p:sldId id="321" r:id="rId12"/>
    <p:sldId id="260" r:id="rId13"/>
    <p:sldId id="323" r:id="rId14"/>
    <p:sldId id="324" r:id="rId15"/>
    <p:sldId id="325" r:id="rId16"/>
    <p:sldId id="327" r:id="rId17"/>
    <p:sldId id="326" r:id="rId18"/>
    <p:sldId id="328" r:id="rId19"/>
    <p:sldId id="338" r:id="rId20"/>
    <p:sldId id="290" r:id="rId21"/>
    <p:sldId id="329" r:id="rId22"/>
    <p:sldId id="330" r:id="rId23"/>
    <p:sldId id="331" r:id="rId24"/>
    <p:sldId id="295" r:id="rId25"/>
    <p:sldId id="341" r:id="rId26"/>
    <p:sldId id="332" r:id="rId27"/>
    <p:sldId id="339" r:id="rId28"/>
    <p:sldId id="333" r:id="rId29"/>
    <p:sldId id="334" r:id="rId30"/>
    <p:sldId id="335" r:id="rId31"/>
    <p:sldId id="340" r:id="rId32"/>
    <p:sldId id="33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8959-C390-4C03-8813-0BCC14412E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83395-5007-4BB4-976C-D15CF3EB9D49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chemeClr val="tx1"/>
              </a:solidFill>
            </a:rPr>
            <a:t>Программа воспитания</a:t>
          </a:r>
          <a:br>
            <a:rPr lang="ru-RU" sz="3200" b="1" dirty="0">
              <a:solidFill>
                <a:schemeClr val="tx1"/>
              </a:solidFill>
            </a:rPr>
          </a:br>
          <a:r>
            <a:rPr lang="ru-RU" sz="3200" b="1" dirty="0">
              <a:solidFill>
                <a:schemeClr val="tx1"/>
              </a:solidFill>
            </a:rPr>
            <a:t> для ОО</a:t>
          </a:r>
        </a:p>
      </dgm:t>
    </dgm:pt>
    <dgm:pt modelId="{F6DA6353-3488-4D26-8C62-B490F8F8118E}" type="parTrans" cxnId="{7B634351-09BC-40D9-A148-055D7E6D1627}">
      <dgm:prSet/>
      <dgm:spPr/>
      <dgm:t>
        <a:bodyPr/>
        <a:lstStyle/>
        <a:p>
          <a:endParaRPr lang="ru-RU"/>
        </a:p>
      </dgm:t>
    </dgm:pt>
    <dgm:pt modelId="{1B82D23C-600A-4F13-AE57-D6D3E525B86E}" type="sibTrans" cxnId="{7B634351-09BC-40D9-A148-055D7E6D1627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ECE38C3-8792-4BD6-8A81-D08BBE164EEE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chemeClr val="tx1"/>
              </a:solidFill>
            </a:rPr>
            <a:t>Рабочие программы по учебным предметам</a:t>
          </a:r>
        </a:p>
      </dgm:t>
    </dgm:pt>
    <dgm:pt modelId="{292F6309-60FB-413A-B7AB-0CE9CA51788D}" type="parTrans" cxnId="{513B14CC-7E7E-4E76-81FD-8F2B6335F083}">
      <dgm:prSet/>
      <dgm:spPr/>
      <dgm:t>
        <a:bodyPr/>
        <a:lstStyle/>
        <a:p>
          <a:endParaRPr lang="ru-RU"/>
        </a:p>
      </dgm:t>
    </dgm:pt>
    <dgm:pt modelId="{66658A59-6468-4210-97B1-B0DE1408FE4F}" type="sibTrans" cxnId="{513B14CC-7E7E-4E76-81FD-8F2B6335F083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BCB435EF-C869-43AB-829A-CB8B3EE00158}">
      <dgm:prSet phldrT="[Текст]" custT="1"/>
      <dgm:spPr/>
      <dgm:t>
        <a:bodyPr/>
        <a:lstStyle/>
        <a:p>
          <a:pPr algn="ctr"/>
          <a:r>
            <a:rPr lang="ru-RU" sz="2600" dirty="0">
              <a:solidFill>
                <a:srgbClr val="C00000"/>
              </a:solidFill>
            </a:rPr>
            <a:t>Должны быть </a:t>
          </a:r>
          <a:r>
            <a:rPr lang="ru-RU" sz="3600" dirty="0"/>
            <a:t>в основе уроков</a:t>
          </a:r>
        </a:p>
      </dgm:t>
    </dgm:pt>
    <dgm:pt modelId="{D9B073D6-B79B-430D-9930-60FAA67365A6}" type="parTrans" cxnId="{AB31144A-7C2D-48E1-9123-020F028731BD}">
      <dgm:prSet/>
      <dgm:spPr/>
      <dgm:t>
        <a:bodyPr/>
        <a:lstStyle/>
        <a:p>
          <a:endParaRPr lang="ru-RU"/>
        </a:p>
      </dgm:t>
    </dgm:pt>
    <dgm:pt modelId="{0D3FF355-B0ED-45C3-909B-CF929B7F5B4C}" type="sibTrans" cxnId="{AB31144A-7C2D-48E1-9123-020F028731BD}">
      <dgm:prSet/>
      <dgm:spPr/>
      <dgm:t>
        <a:bodyPr/>
        <a:lstStyle/>
        <a:p>
          <a:endParaRPr lang="ru-RU"/>
        </a:p>
      </dgm:t>
    </dgm:pt>
    <dgm:pt modelId="{62B88F0E-32D6-4438-912D-BFE1B3511842}">
      <dgm:prSet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Учебный материал по всем учебным предметам</a:t>
          </a:r>
        </a:p>
      </dgm:t>
    </dgm:pt>
    <dgm:pt modelId="{F170D0BE-01BC-4197-9E5C-868141686068}" type="parTrans" cxnId="{E4F3B9D1-99FA-4679-8250-FA01C4E4D6E0}">
      <dgm:prSet/>
      <dgm:spPr/>
      <dgm:t>
        <a:bodyPr/>
        <a:lstStyle/>
        <a:p>
          <a:endParaRPr lang="ru-RU"/>
        </a:p>
      </dgm:t>
    </dgm:pt>
    <dgm:pt modelId="{96F418F6-CD6C-4D5F-8CFE-3CFC9B2A711D}" type="sibTrans" cxnId="{E4F3B9D1-99FA-4679-8250-FA01C4E4D6E0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EB6D34C-F36F-4FFB-BC24-70E74F324EEF}" type="pres">
      <dgm:prSet presAssocID="{A1438959-C390-4C03-8813-0BCC14412E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8A0F0-52E2-40C3-B6E4-9A50A73EE12B}" type="pres">
      <dgm:prSet presAssocID="{A1438959-C390-4C03-8813-0BCC14412E8B}" presName="dummyMaxCanvas" presStyleCnt="0">
        <dgm:presLayoutVars/>
      </dgm:prSet>
      <dgm:spPr/>
    </dgm:pt>
    <dgm:pt modelId="{63BFA971-E9F3-49BD-8AD6-D7EC7704F1E5}" type="pres">
      <dgm:prSet presAssocID="{A1438959-C390-4C03-8813-0BCC14412E8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13B6-440A-4244-B6A6-C0EA0067AFA9}" type="pres">
      <dgm:prSet presAssocID="{A1438959-C390-4C03-8813-0BCC14412E8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0D8F-21D6-4942-83F6-3B098FD10C54}" type="pres">
      <dgm:prSet presAssocID="{A1438959-C390-4C03-8813-0BCC14412E8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57DA7-EA98-44CB-ABE6-E05BFE8C3E98}" type="pres">
      <dgm:prSet presAssocID="{A1438959-C390-4C03-8813-0BCC14412E8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3F938-A99C-4CA0-8DB1-1F9BE1AEE06A}" type="pres">
      <dgm:prSet presAssocID="{A1438959-C390-4C03-8813-0BCC14412E8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BC7C-090C-400E-9D3A-6038C4533DB6}" type="pres">
      <dgm:prSet presAssocID="{A1438959-C390-4C03-8813-0BCC14412E8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34D4-9748-4DD8-93F4-8A8A9296BCF9}" type="pres">
      <dgm:prSet presAssocID="{A1438959-C390-4C03-8813-0BCC14412E8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53108-E297-4164-BADD-623AED5FB50B}" type="pres">
      <dgm:prSet presAssocID="{A1438959-C390-4C03-8813-0BCC14412E8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04301-2211-467E-810D-83B684DD8FE7}" type="pres">
      <dgm:prSet presAssocID="{A1438959-C390-4C03-8813-0BCC14412E8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BED28-E854-4FDF-953F-EE0DFE4B144A}" type="pres">
      <dgm:prSet presAssocID="{A1438959-C390-4C03-8813-0BCC14412E8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13DC2-7E4A-423A-8088-1BE533ABCFE1}" type="pres">
      <dgm:prSet presAssocID="{A1438959-C390-4C03-8813-0BCC14412E8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91620-6AC6-45CE-A5E2-C9E8EA88838A}" type="presOf" srcId="{96F418F6-CD6C-4D5F-8CFE-3CFC9B2A711D}" destId="{9E7534D4-9748-4DD8-93F4-8A8A9296BCF9}" srcOrd="0" destOrd="0" presId="urn:microsoft.com/office/officeart/2005/8/layout/vProcess5"/>
    <dgm:cxn modelId="{92180DC6-76EE-4952-BFFA-5CCA0519987E}" type="presOf" srcId="{CD383395-5007-4BB4-976C-D15CF3EB9D49}" destId="{B2453108-E297-4164-BADD-623AED5FB50B}" srcOrd="1" destOrd="0" presId="urn:microsoft.com/office/officeart/2005/8/layout/vProcess5"/>
    <dgm:cxn modelId="{7B634351-09BC-40D9-A148-055D7E6D1627}" srcId="{A1438959-C390-4C03-8813-0BCC14412E8B}" destId="{CD383395-5007-4BB4-976C-D15CF3EB9D49}" srcOrd="0" destOrd="0" parTransId="{F6DA6353-3488-4D26-8C62-B490F8F8118E}" sibTransId="{1B82D23C-600A-4F13-AE57-D6D3E525B86E}"/>
    <dgm:cxn modelId="{89C0CB09-012B-479B-A603-707E8DC9DCCF}" type="presOf" srcId="{62B88F0E-32D6-4438-912D-BFE1B3511842}" destId="{9D8BED28-E854-4FDF-953F-EE0DFE4B144A}" srcOrd="1" destOrd="0" presId="urn:microsoft.com/office/officeart/2005/8/layout/vProcess5"/>
    <dgm:cxn modelId="{BF1CC7E5-22FD-49C4-86A6-10084051BBAB}" type="presOf" srcId="{1B82D23C-600A-4F13-AE57-D6D3E525B86E}" destId="{D2B3F938-A99C-4CA0-8DB1-1F9BE1AEE06A}" srcOrd="0" destOrd="0" presId="urn:microsoft.com/office/officeart/2005/8/layout/vProcess5"/>
    <dgm:cxn modelId="{CEBCB491-A36E-45E6-8C92-BD028B96994A}" type="presOf" srcId="{62B88F0E-32D6-4438-912D-BFE1B3511842}" destId="{5E1D0D8F-21D6-4942-83F6-3B098FD10C54}" srcOrd="0" destOrd="0" presId="urn:microsoft.com/office/officeart/2005/8/layout/vProcess5"/>
    <dgm:cxn modelId="{513B14CC-7E7E-4E76-81FD-8F2B6335F083}" srcId="{A1438959-C390-4C03-8813-0BCC14412E8B}" destId="{4ECE38C3-8792-4BD6-8A81-D08BBE164EEE}" srcOrd="1" destOrd="0" parTransId="{292F6309-60FB-413A-B7AB-0CE9CA51788D}" sibTransId="{66658A59-6468-4210-97B1-B0DE1408FE4F}"/>
    <dgm:cxn modelId="{69B0734D-4126-4A68-B5F2-9E3893A7A634}" type="presOf" srcId="{4ECE38C3-8792-4BD6-8A81-D08BBE164EEE}" destId="{71ED13B6-440A-4244-B6A6-C0EA0067AFA9}" srcOrd="0" destOrd="0" presId="urn:microsoft.com/office/officeart/2005/8/layout/vProcess5"/>
    <dgm:cxn modelId="{6F43C427-2BE3-4083-BB7A-6D643D48926A}" type="presOf" srcId="{CD383395-5007-4BB4-976C-D15CF3EB9D49}" destId="{63BFA971-E9F3-49BD-8AD6-D7EC7704F1E5}" srcOrd="0" destOrd="0" presId="urn:microsoft.com/office/officeart/2005/8/layout/vProcess5"/>
    <dgm:cxn modelId="{E4F3B9D1-99FA-4679-8250-FA01C4E4D6E0}" srcId="{A1438959-C390-4C03-8813-0BCC14412E8B}" destId="{62B88F0E-32D6-4438-912D-BFE1B3511842}" srcOrd="2" destOrd="0" parTransId="{F170D0BE-01BC-4197-9E5C-868141686068}" sibTransId="{96F418F6-CD6C-4D5F-8CFE-3CFC9B2A711D}"/>
    <dgm:cxn modelId="{AB31144A-7C2D-48E1-9123-020F028731BD}" srcId="{A1438959-C390-4C03-8813-0BCC14412E8B}" destId="{BCB435EF-C869-43AB-829A-CB8B3EE00158}" srcOrd="3" destOrd="0" parTransId="{D9B073D6-B79B-430D-9930-60FAA67365A6}" sibTransId="{0D3FF355-B0ED-45C3-909B-CF929B7F5B4C}"/>
    <dgm:cxn modelId="{44A080E3-6533-47FF-AA6C-08D5B6846331}" type="presOf" srcId="{66658A59-6468-4210-97B1-B0DE1408FE4F}" destId="{BC72BC7C-090C-400E-9D3A-6038C4533DB6}" srcOrd="0" destOrd="0" presId="urn:microsoft.com/office/officeart/2005/8/layout/vProcess5"/>
    <dgm:cxn modelId="{6F22B0E3-2BEB-4CBC-B017-C1D3BFA39D54}" type="presOf" srcId="{4ECE38C3-8792-4BD6-8A81-D08BBE164EEE}" destId="{CAA04301-2211-467E-810D-83B684DD8FE7}" srcOrd="1" destOrd="0" presId="urn:microsoft.com/office/officeart/2005/8/layout/vProcess5"/>
    <dgm:cxn modelId="{F6B6DAC9-3046-4036-86C0-12F035509420}" type="presOf" srcId="{BCB435EF-C869-43AB-829A-CB8B3EE00158}" destId="{73213DC2-7E4A-423A-8088-1BE533ABCFE1}" srcOrd="1" destOrd="0" presId="urn:microsoft.com/office/officeart/2005/8/layout/vProcess5"/>
    <dgm:cxn modelId="{ED8AE851-E5F2-433F-B065-97B071B68358}" type="presOf" srcId="{A1438959-C390-4C03-8813-0BCC14412E8B}" destId="{AEB6D34C-F36F-4FFB-BC24-70E74F324EEF}" srcOrd="0" destOrd="0" presId="urn:microsoft.com/office/officeart/2005/8/layout/vProcess5"/>
    <dgm:cxn modelId="{60B85E54-AB7C-4928-AAED-053F50798D1D}" type="presOf" srcId="{BCB435EF-C869-43AB-829A-CB8B3EE00158}" destId="{C3757DA7-EA98-44CB-ABE6-E05BFE8C3E98}" srcOrd="0" destOrd="0" presId="urn:microsoft.com/office/officeart/2005/8/layout/vProcess5"/>
    <dgm:cxn modelId="{3B891436-D135-4207-A65E-148F34357AEA}" type="presParOf" srcId="{AEB6D34C-F36F-4FFB-BC24-70E74F324EEF}" destId="{A718A0F0-52E2-40C3-B6E4-9A50A73EE12B}" srcOrd="0" destOrd="0" presId="urn:microsoft.com/office/officeart/2005/8/layout/vProcess5"/>
    <dgm:cxn modelId="{0767C77D-F72B-4F2B-94C8-6790A8C05FB9}" type="presParOf" srcId="{AEB6D34C-F36F-4FFB-BC24-70E74F324EEF}" destId="{63BFA971-E9F3-49BD-8AD6-D7EC7704F1E5}" srcOrd="1" destOrd="0" presId="urn:microsoft.com/office/officeart/2005/8/layout/vProcess5"/>
    <dgm:cxn modelId="{000C44D7-3656-440C-B167-6D5BA268E9A0}" type="presParOf" srcId="{AEB6D34C-F36F-4FFB-BC24-70E74F324EEF}" destId="{71ED13B6-440A-4244-B6A6-C0EA0067AFA9}" srcOrd="2" destOrd="0" presId="urn:microsoft.com/office/officeart/2005/8/layout/vProcess5"/>
    <dgm:cxn modelId="{0133E909-AF4E-42A4-A8F7-78AEAEB1AFFF}" type="presParOf" srcId="{AEB6D34C-F36F-4FFB-BC24-70E74F324EEF}" destId="{5E1D0D8F-21D6-4942-83F6-3B098FD10C54}" srcOrd="3" destOrd="0" presId="urn:microsoft.com/office/officeart/2005/8/layout/vProcess5"/>
    <dgm:cxn modelId="{5B81B98E-C617-46F9-BEAC-DC654186E3FA}" type="presParOf" srcId="{AEB6D34C-F36F-4FFB-BC24-70E74F324EEF}" destId="{C3757DA7-EA98-44CB-ABE6-E05BFE8C3E98}" srcOrd="4" destOrd="0" presId="urn:microsoft.com/office/officeart/2005/8/layout/vProcess5"/>
    <dgm:cxn modelId="{B6723D36-C84D-4963-A300-1545F55D1D26}" type="presParOf" srcId="{AEB6D34C-F36F-4FFB-BC24-70E74F324EEF}" destId="{D2B3F938-A99C-4CA0-8DB1-1F9BE1AEE06A}" srcOrd="5" destOrd="0" presId="urn:microsoft.com/office/officeart/2005/8/layout/vProcess5"/>
    <dgm:cxn modelId="{6787AF3F-92F2-4F20-9205-DF029636B155}" type="presParOf" srcId="{AEB6D34C-F36F-4FFB-BC24-70E74F324EEF}" destId="{BC72BC7C-090C-400E-9D3A-6038C4533DB6}" srcOrd="6" destOrd="0" presId="urn:microsoft.com/office/officeart/2005/8/layout/vProcess5"/>
    <dgm:cxn modelId="{EF86B2D3-726B-427F-97D4-891ECD1C31CC}" type="presParOf" srcId="{AEB6D34C-F36F-4FFB-BC24-70E74F324EEF}" destId="{9E7534D4-9748-4DD8-93F4-8A8A9296BCF9}" srcOrd="7" destOrd="0" presId="urn:microsoft.com/office/officeart/2005/8/layout/vProcess5"/>
    <dgm:cxn modelId="{C696C6D4-F992-4D61-BD65-A16BB52864B5}" type="presParOf" srcId="{AEB6D34C-F36F-4FFB-BC24-70E74F324EEF}" destId="{B2453108-E297-4164-BADD-623AED5FB50B}" srcOrd="8" destOrd="0" presId="urn:microsoft.com/office/officeart/2005/8/layout/vProcess5"/>
    <dgm:cxn modelId="{52729F85-4ACE-4C4D-9A4D-5288A7A0AA9C}" type="presParOf" srcId="{AEB6D34C-F36F-4FFB-BC24-70E74F324EEF}" destId="{CAA04301-2211-467E-810D-83B684DD8FE7}" srcOrd="9" destOrd="0" presId="urn:microsoft.com/office/officeart/2005/8/layout/vProcess5"/>
    <dgm:cxn modelId="{5E9E110A-7A1A-409F-810A-C1BE0DA2602D}" type="presParOf" srcId="{AEB6D34C-F36F-4FFB-BC24-70E74F324EEF}" destId="{9D8BED28-E854-4FDF-953F-EE0DFE4B144A}" srcOrd="10" destOrd="0" presId="urn:microsoft.com/office/officeart/2005/8/layout/vProcess5"/>
    <dgm:cxn modelId="{7370ADFB-007D-4BED-8829-CCC56DDB022E}" type="presParOf" srcId="{AEB6D34C-F36F-4FFB-BC24-70E74F324EEF}" destId="{73213DC2-7E4A-423A-8088-1BE533ABCFE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35CCA-C5CF-4829-858E-5F9F5D147DF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8FCC72-9B80-436E-91F2-26F6EEE2DB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66CB608-AC60-4A73-BABB-814C837E4D23}" type="sibTrans" cxnId="{05360582-8162-43A1-80D8-2977518E307E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10BAC35-4E45-46BF-B66D-55E5D22F7B3F}" type="parTrans" cxnId="{05360582-8162-43A1-80D8-2977518E307E}">
      <dgm:prSet/>
      <dgm:spPr/>
      <dgm:t>
        <a:bodyPr/>
        <a:lstStyle/>
        <a:p>
          <a:endParaRPr lang="ru-RU"/>
        </a:p>
      </dgm:t>
    </dgm:pt>
    <dgm:pt modelId="{0CE7E062-EE15-4F43-AF64-162825FF738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57FDD6E-DBD7-4004-8BBA-30A29AC0E174}" type="sibTrans" cxnId="{83E7A93E-1092-4CA2-97DF-A3BD7F3AC47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FA4531F-690F-418F-B662-B088A5C74690}" type="parTrans" cxnId="{83E7A93E-1092-4CA2-97DF-A3BD7F3AC476}">
      <dgm:prSet/>
      <dgm:spPr/>
      <dgm:t>
        <a:bodyPr/>
        <a:lstStyle/>
        <a:p>
          <a:endParaRPr lang="ru-RU"/>
        </a:p>
      </dgm:t>
    </dgm:pt>
    <dgm:pt modelId="{16B9ED03-855C-4D41-8389-5AC7E3B59F9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BFED412-8479-401D-AE89-931466E0CDB4}" type="parTrans" cxnId="{83B5A467-BA39-42FC-BDB2-A30E69C5A7FD}">
      <dgm:prSet/>
      <dgm:spPr/>
      <dgm:t>
        <a:bodyPr/>
        <a:lstStyle/>
        <a:p>
          <a:endParaRPr lang="ru-RU"/>
        </a:p>
      </dgm:t>
    </dgm:pt>
    <dgm:pt modelId="{8030D4A7-3CD2-4289-A3E3-2B4D7DB972F9}" type="sibTrans" cxnId="{83B5A467-BA39-42FC-BDB2-A30E69C5A7F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87E5474E-CDB4-4877-89D2-DFA82B154DB5}" type="pres">
      <dgm:prSet presAssocID="{76E35CCA-C5CF-4829-858E-5F9F5D147D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4F2F2-3F4B-4745-856C-19F86B52E892}" type="pres">
      <dgm:prSet presAssocID="{0CE7E062-EE15-4F43-AF64-162825FF7381}" presName="node" presStyleLbl="node1" presStyleIdx="0" presStyleCnt="3" custScaleX="116801" custScaleY="150519" custRadScaleRad="9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11930-B2F3-4362-A0CC-4D2446AF90E6}" type="pres">
      <dgm:prSet presAssocID="{157FDD6E-DBD7-4004-8BBA-30A29AC0E17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2C56DC1-A034-4095-946E-2A36318AAA0A}" type="pres">
      <dgm:prSet presAssocID="{157FDD6E-DBD7-4004-8BBA-30A29AC0E1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AC141A1-CA2C-4B8E-9DB0-01AB9E8260F1}" type="pres">
      <dgm:prSet presAssocID="{968FCC72-9B80-436E-91F2-26F6EEE2DBCA}" presName="node" presStyleLbl="node1" presStyleIdx="1" presStyleCnt="3" custScaleX="111439" custScaleY="18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9F1A-88BD-40CA-BC0F-4377502836CC}" type="pres">
      <dgm:prSet presAssocID="{566CB608-AC60-4A73-BABB-814C837E4D2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DA84D8D-F517-443C-9F5C-612A0B20CFB2}" type="pres">
      <dgm:prSet presAssocID="{566CB608-AC60-4A73-BABB-814C837E4D2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7278F3-A81B-4667-B3BB-8536F06E2872}" type="pres">
      <dgm:prSet presAssocID="{16B9ED03-855C-4D41-8389-5AC7E3B59F9A}" presName="node" presStyleLbl="node1" presStyleIdx="2" presStyleCnt="3" custScaleY="18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ABDD3-69A0-4C75-8A5E-2533BF0D0255}" type="pres">
      <dgm:prSet presAssocID="{8030D4A7-3CD2-4289-A3E3-2B4D7DB972F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6470DE-A051-425A-AEC8-8F3ADE0DED78}" type="pres">
      <dgm:prSet presAssocID="{8030D4A7-3CD2-4289-A3E3-2B4D7DB972F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A2E0AFF-29BA-4553-8390-4CA20B977FAB}" type="presOf" srcId="{8030D4A7-3CD2-4289-A3E3-2B4D7DB972F9}" destId="{2A6470DE-A051-425A-AEC8-8F3ADE0DED78}" srcOrd="1" destOrd="0" presId="urn:microsoft.com/office/officeart/2005/8/layout/cycle7"/>
    <dgm:cxn modelId="{40D808B6-8B9A-4F27-9623-ABB5AD340BB1}" type="presOf" srcId="{157FDD6E-DBD7-4004-8BBA-30A29AC0E174}" destId="{BD711930-B2F3-4362-A0CC-4D2446AF90E6}" srcOrd="0" destOrd="0" presId="urn:microsoft.com/office/officeart/2005/8/layout/cycle7"/>
    <dgm:cxn modelId="{83B5A467-BA39-42FC-BDB2-A30E69C5A7FD}" srcId="{76E35CCA-C5CF-4829-858E-5F9F5D147DFE}" destId="{16B9ED03-855C-4D41-8389-5AC7E3B59F9A}" srcOrd="2" destOrd="0" parTransId="{ABFED412-8479-401D-AE89-931466E0CDB4}" sibTransId="{8030D4A7-3CD2-4289-A3E3-2B4D7DB972F9}"/>
    <dgm:cxn modelId="{CAFBFEE4-2C4D-4AA8-9E79-E8EACE609CD5}" type="presOf" srcId="{157FDD6E-DBD7-4004-8BBA-30A29AC0E174}" destId="{C2C56DC1-A034-4095-946E-2A36318AAA0A}" srcOrd="1" destOrd="0" presId="urn:microsoft.com/office/officeart/2005/8/layout/cycle7"/>
    <dgm:cxn modelId="{0383C0A0-F368-4F3B-8183-072E0A726296}" type="presOf" srcId="{16B9ED03-855C-4D41-8389-5AC7E3B59F9A}" destId="{337278F3-A81B-4667-B3BB-8536F06E2872}" srcOrd="0" destOrd="0" presId="urn:microsoft.com/office/officeart/2005/8/layout/cycle7"/>
    <dgm:cxn modelId="{E559052C-7AF9-43A6-A998-45E43E25D20E}" type="presOf" srcId="{566CB608-AC60-4A73-BABB-814C837E4D23}" destId="{ADA84D8D-F517-443C-9F5C-612A0B20CFB2}" srcOrd="1" destOrd="0" presId="urn:microsoft.com/office/officeart/2005/8/layout/cycle7"/>
    <dgm:cxn modelId="{00C5F59B-F346-4AE7-AF43-D81C755F719F}" type="presOf" srcId="{76E35CCA-C5CF-4829-858E-5F9F5D147DFE}" destId="{87E5474E-CDB4-4877-89D2-DFA82B154DB5}" srcOrd="0" destOrd="0" presId="urn:microsoft.com/office/officeart/2005/8/layout/cycle7"/>
    <dgm:cxn modelId="{66DBAA5B-A0BA-46E4-A5B1-2635A6AF9EA8}" type="presOf" srcId="{968FCC72-9B80-436E-91F2-26F6EEE2DBCA}" destId="{8AC141A1-CA2C-4B8E-9DB0-01AB9E8260F1}" srcOrd="0" destOrd="0" presId="urn:microsoft.com/office/officeart/2005/8/layout/cycle7"/>
    <dgm:cxn modelId="{83E7A93E-1092-4CA2-97DF-A3BD7F3AC476}" srcId="{76E35CCA-C5CF-4829-858E-5F9F5D147DFE}" destId="{0CE7E062-EE15-4F43-AF64-162825FF7381}" srcOrd="0" destOrd="0" parTransId="{CFA4531F-690F-418F-B662-B088A5C74690}" sibTransId="{157FDD6E-DBD7-4004-8BBA-30A29AC0E174}"/>
    <dgm:cxn modelId="{3AFD7ECF-39AD-44F5-9DF7-9076629468B4}" type="presOf" srcId="{566CB608-AC60-4A73-BABB-814C837E4D23}" destId="{A41C9F1A-88BD-40CA-BC0F-4377502836CC}" srcOrd="0" destOrd="0" presId="urn:microsoft.com/office/officeart/2005/8/layout/cycle7"/>
    <dgm:cxn modelId="{29DA47BC-B7FF-467D-8D7E-F81F653CC26F}" type="presOf" srcId="{0CE7E062-EE15-4F43-AF64-162825FF7381}" destId="{E1B4F2F2-3F4B-4745-856C-19F86B52E892}" srcOrd="0" destOrd="0" presId="urn:microsoft.com/office/officeart/2005/8/layout/cycle7"/>
    <dgm:cxn modelId="{05360582-8162-43A1-80D8-2977518E307E}" srcId="{76E35CCA-C5CF-4829-858E-5F9F5D147DFE}" destId="{968FCC72-9B80-436E-91F2-26F6EEE2DBCA}" srcOrd="1" destOrd="0" parTransId="{B10BAC35-4E45-46BF-B66D-55E5D22F7B3F}" sibTransId="{566CB608-AC60-4A73-BABB-814C837E4D23}"/>
    <dgm:cxn modelId="{6BAB38EF-5736-40BE-9AC5-5322EA04DA25}" type="presOf" srcId="{8030D4A7-3CD2-4289-A3E3-2B4D7DB972F9}" destId="{CCEABDD3-69A0-4C75-8A5E-2533BF0D0255}" srcOrd="0" destOrd="0" presId="urn:microsoft.com/office/officeart/2005/8/layout/cycle7"/>
    <dgm:cxn modelId="{CE3665E4-B518-414E-8BA8-DC36CE3FB5B2}" type="presParOf" srcId="{87E5474E-CDB4-4877-89D2-DFA82B154DB5}" destId="{E1B4F2F2-3F4B-4745-856C-19F86B52E892}" srcOrd="0" destOrd="0" presId="urn:microsoft.com/office/officeart/2005/8/layout/cycle7"/>
    <dgm:cxn modelId="{925FFDAB-39FC-4530-95F0-4FB36222614C}" type="presParOf" srcId="{87E5474E-CDB4-4877-89D2-DFA82B154DB5}" destId="{BD711930-B2F3-4362-A0CC-4D2446AF90E6}" srcOrd="1" destOrd="0" presId="urn:microsoft.com/office/officeart/2005/8/layout/cycle7"/>
    <dgm:cxn modelId="{C1D56962-85CD-4C7C-B2D1-0A360135DAEE}" type="presParOf" srcId="{BD711930-B2F3-4362-A0CC-4D2446AF90E6}" destId="{C2C56DC1-A034-4095-946E-2A36318AAA0A}" srcOrd="0" destOrd="0" presId="urn:microsoft.com/office/officeart/2005/8/layout/cycle7"/>
    <dgm:cxn modelId="{BF749303-59B9-4471-AABD-B4282847EFFF}" type="presParOf" srcId="{87E5474E-CDB4-4877-89D2-DFA82B154DB5}" destId="{8AC141A1-CA2C-4B8E-9DB0-01AB9E8260F1}" srcOrd="2" destOrd="0" presId="urn:microsoft.com/office/officeart/2005/8/layout/cycle7"/>
    <dgm:cxn modelId="{979030B8-7715-464A-97A0-10668D253F60}" type="presParOf" srcId="{87E5474E-CDB4-4877-89D2-DFA82B154DB5}" destId="{A41C9F1A-88BD-40CA-BC0F-4377502836CC}" srcOrd="3" destOrd="0" presId="urn:microsoft.com/office/officeart/2005/8/layout/cycle7"/>
    <dgm:cxn modelId="{70B69A80-4B66-4D7F-B94F-868E4FFAE7CD}" type="presParOf" srcId="{A41C9F1A-88BD-40CA-BC0F-4377502836CC}" destId="{ADA84D8D-F517-443C-9F5C-612A0B20CFB2}" srcOrd="0" destOrd="0" presId="urn:microsoft.com/office/officeart/2005/8/layout/cycle7"/>
    <dgm:cxn modelId="{E0356345-BB49-41F2-A6F0-1B77F3B83E9A}" type="presParOf" srcId="{87E5474E-CDB4-4877-89D2-DFA82B154DB5}" destId="{337278F3-A81B-4667-B3BB-8536F06E2872}" srcOrd="4" destOrd="0" presId="urn:microsoft.com/office/officeart/2005/8/layout/cycle7"/>
    <dgm:cxn modelId="{E02E95B6-4B64-4B2C-977A-5AFC99C96A89}" type="presParOf" srcId="{87E5474E-CDB4-4877-89D2-DFA82B154DB5}" destId="{CCEABDD3-69A0-4C75-8A5E-2533BF0D0255}" srcOrd="5" destOrd="0" presId="urn:microsoft.com/office/officeart/2005/8/layout/cycle7"/>
    <dgm:cxn modelId="{9741CC35-598C-4274-8941-24024A6FB6D5}" type="presParOf" srcId="{CCEABDD3-69A0-4C75-8A5E-2533BF0D0255}" destId="{2A6470DE-A051-425A-AEC8-8F3ADE0DED78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A971-E9F3-49BD-8AD6-D7EC7704F1E5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</a:rPr>
            <a:t>Программа воспитания</a:t>
          </a:r>
          <a:br>
            <a:rPr lang="ru-RU" sz="3200" b="1" kern="1200" dirty="0">
              <a:solidFill>
                <a:schemeClr val="tx1"/>
              </a:solidFill>
            </a:rPr>
          </a:br>
          <a:r>
            <a:rPr lang="ru-RU" sz="3200" b="1" kern="1200" dirty="0">
              <a:solidFill>
                <a:schemeClr val="tx1"/>
              </a:solidFill>
            </a:rPr>
            <a:t> для ОО</a:t>
          </a:r>
        </a:p>
      </dsp:txBody>
      <dsp:txXfrm>
        <a:off x="29163" y="29163"/>
        <a:ext cx="5425092" cy="937385"/>
      </dsp:txXfrm>
    </dsp:sp>
    <dsp:sp modelId="{71ED13B6-440A-4244-B6A6-C0EA0067AFA9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</a:rPr>
            <a:t>Рабочие программы по учебным предметам</a:t>
          </a:r>
        </a:p>
      </dsp:txBody>
      <dsp:txXfrm>
        <a:off x="580546" y="1205913"/>
        <a:ext cx="5326758" cy="937385"/>
      </dsp:txXfrm>
    </dsp:sp>
    <dsp:sp modelId="{5E1D0D8F-21D6-4942-83F6-3B098FD10C54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Учебный материал по всем учебным предметам</a:t>
          </a:r>
        </a:p>
      </dsp:txBody>
      <dsp:txXfrm>
        <a:off x="1123699" y="2382663"/>
        <a:ext cx="5334987" cy="937385"/>
      </dsp:txXfrm>
    </dsp:sp>
    <dsp:sp modelId="{C3757DA7-EA98-44CB-ABE6-E05BFE8C3E98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rgbClr val="C00000"/>
              </a:solidFill>
            </a:rPr>
            <a:t>Должны быть </a:t>
          </a:r>
          <a:r>
            <a:rPr lang="ru-RU" sz="3600" kern="1200" dirty="0"/>
            <a:t>в основе уроков</a:t>
          </a:r>
        </a:p>
      </dsp:txBody>
      <dsp:txXfrm>
        <a:off x="1675083" y="3559414"/>
        <a:ext cx="5326758" cy="937385"/>
      </dsp:txXfrm>
    </dsp:sp>
    <dsp:sp modelId="{D2B3F938-A99C-4CA0-8DB1-1F9BE1AEE06A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082090" y="762624"/>
        <a:ext cx="355966" cy="487027"/>
      </dsp:txXfrm>
    </dsp:sp>
    <dsp:sp modelId="{BC72BC7C-090C-400E-9D3A-6038C4533DB6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633473" y="1939375"/>
        <a:ext cx="355966" cy="487027"/>
      </dsp:txXfrm>
    </dsp:sp>
    <dsp:sp modelId="{9E7534D4-9748-4DD8-93F4-8A8A9296BCF9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176627" y="3116125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F2F2-3F4B-4745-856C-19F86B52E892}">
      <dsp:nvSpPr>
        <dsp:cNvPr id="0" name=""/>
        <dsp:cNvSpPr/>
      </dsp:nvSpPr>
      <dsp:spPr>
        <a:xfrm>
          <a:off x="2679653" y="-331442"/>
          <a:ext cx="2736301" cy="1763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2731293" y="-279802"/>
        <a:ext cx="2633021" cy="1659826"/>
      </dsp:txXfrm>
    </dsp:sp>
    <dsp:sp modelId="{BD711930-B2F3-4362-A0CC-4D2446AF90E6}">
      <dsp:nvSpPr>
        <dsp:cNvPr id="0" name=""/>
        <dsp:cNvSpPr/>
      </dsp:nvSpPr>
      <dsp:spPr>
        <a:xfrm rot="3567994">
          <a:off x="4395204" y="1879017"/>
          <a:ext cx="1114676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18196" y="1961012"/>
        <a:ext cx="868692" cy="245983"/>
      </dsp:txXfrm>
    </dsp:sp>
    <dsp:sp modelId="{8AC141A1-CA2C-4B8E-9DB0-01AB9E8260F1}">
      <dsp:nvSpPr>
        <dsp:cNvPr id="0" name=""/>
        <dsp:cNvSpPr/>
      </dsp:nvSpPr>
      <dsp:spPr>
        <a:xfrm>
          <a:off x="4677481" y="2736344"/>
          <a:ext cx="2610685" cy="2188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4741589" y="2800452"/>
        <a:ext cx="2482469" cy="2060583"/>
      </dsp:txXfrm>
    </dsp:sp>
    <dsp:sp modelId="{A41C9F1A-88BD-40CA-BC0F-4377502836CC}">
      <dsp:nvSpPr>
        <dsp:cNvPr id="0" name=""/>
        <dsp:cNvSpPr/>
      </dsp:nvSpPr>
      <dsp:spPr>
        <a:xfrm rot="10800000">
          <a:off x="3423470" y="3625758"/>
          <a:ext cx="1114676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546462" y="3707753"/>
        <a:ext cx="868692" cy="245983"/>
      </dsp:txXfrm>
    </dsp:sp>
    <dsp:sp modelId="{337278F3-A81B-4667-B3BB-8536F06E2872}">
      <dsp:nvSpPr>
        <dsp:cNvPr id="0" name=""/>
        <dsp:cNvSpPr/>
      </dsp:nvSpPr>
      <dsp:spPr>
        <a:xfrm>
          <a:off x="941432" y="2733164"/>
          <a:ext cx="2342703" cy="2195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1005726" y="2797458"/>
        <a:ext cx="2214115" cy="2066572"/>
      </dsp:txXfrm>
    </dsp:sp>
    <dsp:sp modelId="{CCEABDD3-69A0-4C75-8A5E-2533BF0D0255}">
      <dsp:nvSpPr>
        <dsp:cNvPr id="0" name=""/>
        <dsp:cNvSpPr/>
      </dsp:nvSpPr>
      <dsp:spPr>
        <a:xfrm rot="18032006">
          <a:off x="2586665" y="1877427"/>
          <a:ext cx="1114676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709657" y="1959422"/>
        <a:ext cx="868692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34889-E2AF-478C-BC1E-D33E85ACEE1F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2A97F-E3EA-4361-B001-694BB5574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992888" cy="122413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cs typeface="Times New Roman" pitchFamily="18" charset="0"/>
              </a:rPr>
              <a:t>Воспитательный потенциал современного урока</a:t>
            </a:r>
            <a:br>
              <a:rPr lang="ru-RU" sz="48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dirty="0"/>
              <a:t>Что значит</a:t>
            </a:r>
            <a:r>
              <a:rPr lang="ru-RU" sz="2400" b="1" dirty="0"/>
              <a:t> </a:t>
            </a:r>
            <a:r>
              <a:rPr lang="ru-RU" sz="2400" dirty="0"/>
              <a:t>«воспитывающий урок»? 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08518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Заместитель директора</a:t>
            </a:r>
          </a:p>
          <a:p>
            <a:pPr algn="r"/>
            <a:r>
              <a:rPr lang="ru-RU" sz="2000" dirty="0"/>
              <a:t>Кузнецова Н.А.</a:t>
            </a:r>
          </a:p>
          <a:p>
            <a:pPr algn="r"/>
            <a:r>
              <a:rPr lang="ru-RU" sz="2000" dirty="0"/>
              <a:t>10.12.2024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/>
          <a:srcRect l="7937" t="13360" r="58056" b="51638"/>
          <a:stretch/>
        </p:blipFill>
        <p:spPr>
          <a:xfrm>
            <a:off x="107504" y="116632"/>
            <a:ext cx="4104453" cy="23762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C442D8-2DBB-42F8-A1B8-B99DB3DE2597}"/>
              </a:ext>
            </a:extLst>
          </p:cNvPr>
          <p:cNvSpPr/>
          <p:nvPr/>
        </p:nvSpPr>
        <p:spPr>
          <a:xfrm>
            <a:off x="395536" y="5949280"/>
            <a:ext cx="64087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Единство воспитательной и учебной деятельности для достижения образовательных </a:t>
            </a:r>
            <a:r>
              <a:rPr lang="ru-RU" b="1" dirty="0" smtClean="0">
                <a:solidFill>
                  <a:schemeClr val="bg1"/>
                </a:solidFill>
              </a:rPr>
              <a:t>результатов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 обновленным </a:t>
            </a:r>
            <a:r>
              <a:rPr lang="ru-RU" b="1" dirty="0" smtClean="0">
                <a:solidFill>
                  <a:schemeClr val="bg1"/>
                </a:solidFill>
              </a:rPr>
              <a:t>ФГОС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ru-RU" sz="2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«Три кита» результативного воспитания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08" y="3717032"/>
            <a:ext cx="5004810" cy="24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52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3E2A4B-AE9F-44B3-B789-921B898827C9}"/>
              </a:ext>
            </a:extLst>
          </p:cNvPr>
          <p:cNvSpPr/>
          <p:nvPr/>
        </p:nvSpPr>
        <p:spPr>
          <a:xfrm>
            <a:off x="2123728" y="555675"/>
            <a:ext cx="5256584" cy="56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Доверительные отношения со значимым взрослым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0A583D-4650-41B4-A97C-845A80CBA803}"/>
              </a:ext>
            </a:extLst>
          </p:cNvPr>
          <p:cNvSpPr/>
          <p:nvPr/>
        </p:nvSpPr>
        <p:spPr>
          <a:xfrm>
            <a:off x="5940152" y="3582144"/>
            <a:ext cx="3092313" cy="59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Совместная 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B51949-7333-4B1C-9DAB-31F3E85D70A4}"/>
              </a:ext>
            </a:extLst>
          </p:cNvPr>
          <p:cNvSpPr/>
          <p:nvPr/>
        </p:nvSpPr>
        <p:spPr>
          <a:xfrm>
            <a:off x="39527" y="3582144"/>
            <a:ext cx="3092313" cy="56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Ценностно-ориентированное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4224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5616623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b="1" dirty="0" smtClean="0"/>
              <a:t>«...</a:t>
            </a:r>
            <a:r>
              <a:rPr lang="ru-RU" b="1" dirty="0"/>
              <a:t>Нужно уметь сказать так, чтобы они (ученики) в вашем слове почувствовали вашу волю, вашу культуру, вашу личность» </a:t>
            </a:r>
            <a:br>
              <a:rPr lang="ru-RU" b="1" dirty="0"/>
            </a:br>
            <a:r>
              <a:rPr lang="ru-RU" b="1" dirty="0"/>
              <a:t>                                       А.С.Макаренко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1833663" cy="194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8A321-1CBD-45BD-98BF-5D033E8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Доверительные отношения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C4BDC-9642-4484-BA0D-900EB3F94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Функциональные отношения </a:t>
            </a:r>
            <a:r>
              <a:rPr lang="ru-RU" dirty="0"/>
              <a:t>– </a:t>
            </a:r>
            <a:r>
              <a:rPr lang="ru-RU" dirty="0" smtClean="0"/>
              <a:t>отношения, регламентированные правилами </a:t>
            </a:r>
            <a:r>
              <a:rPr lang="ru-RU" dirty="0"/>
              <a:t>внутреннего распорядка школы, отношения между людьми, выполняющими определенные функции (обучающего и обучающегося)           порядок, дисциплина  </a:t>
            </a:r>
          </a:p>
          <a:p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0C34875-C325-4C4B-92B6-7623E77E4006}"/>
              </a:ext>
            </a:extLst>
          </p:cNvPr>
          <p:cNvSpPr/>
          <p:nvPr/>
        </p:nvSpPr>
        <p:spPr>
          <a:xfrm>
            <a:off x="3131840" y="5185792"/>
            <a:ext cx="864096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ACA237-5E9D-4710-9F1A-2537433FD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65" y="1600200"/>
            <a:ext cx="2926269" cy="4525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97D0E-9091-42EC-B080-357608C61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084"/>
            <a:ext cx="1149359" cy="5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8A321-1CBD-45BD-98BF-5D033E8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Доверительные отношения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C4BDC-9642-4484-BA0D-900EB3F94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Для результативного воспитания важны в первую очередь </a:t>
            </a:r>
            <a:r>
              <a:rPr lang="ru-RU" b="1" dirty="0"/>
              <a:t>неформальные, доверительные отношения </a:t>
            </a:r>
            <a:r>
              <a:rPr lang="ru-RU" dirty="0"/>
              <a:t>между педагогом и ребенком. </a:t>
            </a:r>
          </a:p>
          <a:p>
            <a:pPr algn="just"/>
            <a:r>
              <a:rPr lang="ru-RU" dirty="0"/>
              <a:t>Доверительные отношения      значимый взрослый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7B14AD-2E96-409C-B64D-5A27694588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038600" cy="3128586"/>
          </a:xfr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008A3FB-C866-40F4-B73A-0473B8A50A79}"/>
              </a:ext>
            </a:extLst>
          </p:cNvPr>
          <p:cNvSpPr/>
          <p:nvPr/>
        </p:nvSpPr>
        <p:spPr>
          <a:xfrm>
            <a:off x="2699792" y="5291847"/>
            <a:ext cx="864096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8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B8F05-A5F2-485F-8439-82C1B4CB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Эго - сеть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9BE0B6-7794-4E80-9892-480FCB1ED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3" y="1340768"/>
            <a:ext cx="8651694" cy="44644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5CB25B-C991-4E30-A693-2EAB59554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41168"/>
            <a:ext cx="641226" cy="92583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84A0416-03F8-4916-8B04-688560606664}"/>
              </a:ext>
            </a:extLst>
          </p:cNvPr>
          <p:cNvCxnSpPr>
            <a:cxnSpLocks/>
          </p:cNvCxnSpPr>
          <p:nvPr/>
        </p:nvCxnSpPr>
        <p:spPr>
          <a:xfrm>
            <a:off x="4860032" y="3933056"/>
            <a:ext cx="432048" cy="100811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9511" y="5949280"/>
            <a:ext cx="871833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развитие личности ребенка в большей мере влияют те люди, с которыми он чувствует свою ОБЩНОСТЬ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52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8A321-1CBD-45BD-98BF-5D033E8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Доверительные отношения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C4BDC-9642-4484-BA0D-900EB3F94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Увлечения</a:t>
            </a:r>
          </a:p>
          <a:p>
            <a:r>
              <a:rPr lang="ru-RU" dirty="0"/>
              <a:t>Знания</a:t>
            </a:r>
          </a:p>
          <a:p>
            <a:r>
              <a:rPr lang="ru-RU" dirty="0"/>
              <a:t>Профессионализм</a:t>
            </a:r>
          </a:p>
          <a:p>
            <a:r>
              <a:rPr lang="ru-RU" dirty="0"/>
              <a:t>Характер</a:t>
            </a:r>
          </a:p>
          <a:p>
            <a:r>
              <a:rPr lang="ru-RU" dirty="0">
                <a:solidFill>
                  <a:srgbClr val="C00000"/>
                </a:solidFill>
              </a:rPr>
              <a:t>Незаурядность </a:t>
            </a:r>
          </a:p>
          <a:p>
            <a:r>
              <a:rPr lang="ru-RU" dirty="0"/>
              <a:t>…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EE9CD0F-B3A3-42C5-BD69-6222F5806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75219"/>
            <a:ext cx="2912396" cy="42050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ADB1F7-4161-4593-B74D-EE325BE0505C}"/>
              </a:ext>
            </a:extLst>
          </p:cNvPr>
          <p:cNvSpPr/>
          <p:nvPr/>
        </p:nvSpPr>
        <p:spPr>
          <a:xfrm>
            <a:off x="539552" y="5373216"/>
            <a:ext cx="8229600" cy="1210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Дети не всегда тянутся к знаниям, но всегда тянутся к ЛИЧНОСТИ. Самое плохое, когда учитель </a:t>
            </a:r>
            <a:r>
              <a:rPr lang="ru-RU" sz="2400" dirty="0" smtClean="0">
                <a:solidFill>
                  <a:srgbClr val="002060"/>
                </a:solidFill>
              </a:rPr>
              <a:t>– это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«пирожок ни с чем» (</a:t>
            </a:r>
            <a:r>
              <a:rPr lang="ru-RU" sz="2400" dirty="0" err="1">
                <a:solidFill>
                  <a:srgbClr val="002060"/>
                </a:solidFill>
              </a:rPr>
              <a:t>В.А.Караковский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08226D-BA94-40F2-BEC3-9959A15E1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68625"/>
            <a:ext cx="2729462" cy="18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93CF6-72A5-47B1-8C44-774C3BE2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A33BB6-8EC6-4377-A380-2EE871358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254700"/>
            <a:ext cx="8532948" cy="568863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F6F4C1-706A-40D1-859C-36A7F20B2481}"/>
              </a:ext>
            </a:extLst>
          </p:cNvPr>
          <p:cNvSpPr/>
          <p:nvPr/>
        </p:nvSpPr>
        <p:spPr>
          <a:xfrm>
            <a:off x="4000021" y="438261"/>
            <a:ext cx="27363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Незаурядность учителя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E132B58-C788-4472-A78B-F7BEB9479DD0}"/>
              </a:ext>
            </a:extLst>
          </p:cNvPr>
          <p:cNvSpPr/>
          <p:nvPr/>
        </p:nvSpPr>
        <p:spPr>
          <a:xfrm>
            <a:off x="4000021" y="3068960"/>
            <a:ext cx="4686779" cy="2448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Доброта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Знание своего предмета и умение хорошо его объяснять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Честность, справедливость, даже с допущением строгости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Уважительность, спокойствие, терпение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Юмор, позитивный настрой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165304"/>
            <a:ext cx="808289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Психологический комфорт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552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91E6C-2659-4D0D-873B-676D8534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Доверительные отношения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7352A-3ACF-4246-8280-BF822D6F4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Только став для ребенка значимым взрослым, которому он может доверять, педагог становится для него настоящим воспитателем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9F569-BB5F-4637-A287-DAE2F7F658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7961E33-340A-49C9-AA63-B02305DCA225}"/>
              </a:ext>
            </a:extLst>
          </p:cNvPr>
          <p:cNvGrpSpPr/>
          <p:nvPr/>
        </p:nvGrpSpPr>
        <p:grpSpPr>
          <a:xfrm>
            <a:off x="4572000" y="1603984"/>
            <a:ext cx="4396680" cy="2912036"/>
            <a:chOff x="2679653" y="-331442"/>
            <a:chExt cx="2736301" cy="1763106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8930625-C40D-4955-AA97-FE4EAAFC5865}"/>
                </a:ext>
              </a:extLst>
            </p:cNvPr>
            <p:cNvSpPr/>
            <p:nvPr/>
          </p:nvSpPr>
          <p:spPr>
            <a:xfrm>
              <a:off x="2679653" y="-331442"/>
              <a:ext cx="2736301" cy="176310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D741F1DD-F509-4249-B2F9-DD238E2E415E}"/>
                </a:ext>
              </a:extLst>
            </p:cNvPr>
            <p:cNvSpPr txBox="1"/>
            <p:nvPr/>
          </p:nvSpPr>
          <p:spPr>
            <a:xfrm>
              <a:off x="2731293" y="-279802"/>
              <a:ext cx="2633021" cy="1659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10" tIns="232410" rIns="232410" bIns="232410" numCol="1" spcCol="1270" anchor="ctr" anchorCtr="0">
              <a:noAutofit/>
            </a:bodyPr>
            <a:lstStyle/>
            <a:p>
              <a:pPr marL="0" lvl="0" indent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100" kern="1200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A5E59A-F108-4E98-9A93-1259B5735783}"/>
              </a:ext>
            </a:extLst>
          </p:cNvPr>
          <p:cNvSpPr/>
          <p:nvPr/>
        </p:nvSpPr>
        <p:spPr>
          <a:xfrm>
            <a:off x="361135" y="5526565"/>
            <a:ext cx="858768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 установить доверительные отношения с учениками?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highlight>
                  <a:srgbClr val="FFFF00"/>
                </a:highlight>
              </a:rPr>
              <a:t>Семинар «Принципы педагогической этики»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8132" y="4659127"/>
            <a:ext cx="37444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Собеседник,  советчик, навигатор, «модель будущего»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5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286F-D6D8-4D60-9628-E41EDC3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19AF9-D3E1-4435-9C26-34C82BCD8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sz="2900" b="1" i="0" dirty="0">
                <a:solidFill>
                  <a:srgbClr val="333333"/>
                </a:solidFill>
                <a:effectLst/>
                <a:latin typeface="inherit"/>
              </a:rPr>
              <a:t>Учитель в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inherit"/>
              </a:rPr>
              <a:t>ТикТок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inherit"/>
              </a:rPr>
              <a:t>.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/>
            </a:r>
            <a:b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</a:b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Мурманская учительница стала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инфлюэнсером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(«</a:t>
            </a:r>
            <a:r>
              <a:rPr lang="ru-RU" sz="2900" dirty="0">
                <a:solidFill>
                  <a:srgbClr val="333333"/>
                </a:solidFill>
                <a:latin typeface="Montserrat" panose="00000500000000000000" pitchFamily="2" charset="-52"/>
              </a:rPr>
              <a:t>лидер мнений») 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 «детской» соцсети.</a:t>
            </a:r>
          </a:p>
          <a:p>
            <a:pPr marL="0" indent="0" algn="just" fontAlgn="base">
              <a:buNone/>
            </a:pP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Однажды молодая учительница истории из 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Мурманска решила попробовать </a:t>
            </a:r>
            <a:r>
              <a:rPr lang="ru-RU" sz="2900" b="1" i="0" dirty="0">
                <a:solidFill>
                  <a:srgbClr val="C00000"/>
                </a:solidFill>
                <a:effectLst/>
                <a:latin typeface="Montserrat" panose="00000500000000000000" pitchFamily="2" charset="-52"/>
              </a:rPr>
              <a:t>необычный способ построить доверительные отношения со своими учениками 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и завела персональный канал в популярной среди подростков социальной сети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TikTok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Сегодня у неё 200 000 подписчиков, а общее количество просмотров ее роликов приблизилось к 5 млн. Но считает ли она свой эксперимент удачным? И как он повлиял на её отношения с учениками? На эти вопросы «Историям успеха»* ответила 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Анжела </a:t>
            </a:r>
            <a:r>
              <a:rPr lang="ru-RU" sz="29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Рафаэлевна</a:t>
            </a:r>
            <a:r>
              <a:rPr lang="ru-RU" sz="29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Ганеева, 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учительница истории мурманской школы № 27.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EAC729-A299-4840-8926-DAFEE85DF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67" t="25771" r="34289" b="13670"/>
          <a:stretch/>
        </p:blipFill>
        <p:spPr>
          <a:xfrm>
            <a:off x="4648202" y="3717032"/>
            <a:ext cx="4335016" cy="237626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60B32-A8E3-41E1-A8D5-9036F7844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 t="10895" r="33913" b="10800"/>
          <a:stretch/>
        </p:blipFill>
        <p:spPr>
          <a:xfrm>
            <a:off x="5334167" y="1385472"/>
            <a:ext cx="2963085" cy="20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6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Документы</a:t>
            </a: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568952" cy="453650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Федеральный закон от 31.07.2020 № 304-ФЗ "О внесении изменений в Федеральный закон "Об образовании в Российской Федерации" </a:t>
            </a:r>
            <a:r>
              <a:rPr lang="ru-RU" sz="2200" dirty="0">
                <a:solidFill>
                  <a:srgbClr val="FF0000"/>
                </a:solidFill>
              </a:rPr>
              <a:t>по вопросам воспитания обучающихся</a:t>
            </a:r>
            <a:r>
              <a:rPr lang="ru-RU" sz="2200" dirty="0">
                <a:solidFill>
                  <a:schemeClr val="tx1"/>
                </a:solidFill>
              </a:rPr>
              <a:t>"</a:t>
            </a:r>
          </a:p>
          <a:p>
            <a:pPr marL="514350" indent="-514350" algn="l">
              <a:buAutoNum type="arabicPeriod"/>
            </a:pPr>
            <a:r>
              <a:rPr lang="ru-RU" sz="2200" dirty="0">
                <a:solidFill>
                  <a:srgbClr val="FF0000"/>
                </a:solidFill>
              </a:rPr>
              <a:t>Стратегия развития воспитания </a:t>
            </a:r>
            <a:r>
              <a:rPr lang="ru-RU" sz="2200" dirty="0">
                <a:solidFill>
                  <a:schemeClr val="tx1"/>
                </a:solidFill>
              </a:rPr>
              <a:t>в Российской Федерации на период до 2025 года  (утв. распоряжением Правительства РФ от 29 мая 2015 г. N 996-р)</a:t>
            </a:r>
          </a:p>
          <a:p>
            <a:pPr marL="514350" indent="-514350" algn="l"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ФГОС НОО, ФГОС ООО, ФГОС СОО</a:t>
            </a:r>
          </a:p>
          <a:p>
            <a:pPr marL="514350" indent="-514350" algn="l"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Профессиональный стандарт «Педагог» (Трудовые функции «Обучение», </a:t>
            </a:r>
            <a:r>
              <a:rPr lang="ru-RU" sz="2200" dirty="0">
                <a:solidFill>
                  <a:srgbClr val="FF0000"/>
                </a:solidFill>
              </a:rPr>
              <a:t>«Воспитание», </a:t>
            </a:r>
            <a:r>
              <a:rPr lang="ru-RU" sz="2200" dirty="0">
                <a:solidFill>
                  <a:schemeClr val="tx1"/>
                </a:solidFill>
              </a:rPr>
              <a:t>«Развитие»)</a:t>
            </a:r>
          </a:p>
          <a:p>
            <a:pPr marL="514350" indent="-514350" algn="l"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Программа воспитания МАОУ СШ №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561662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	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Учить и воспитывать – как «молния» на куртке: обе стороны затягиваются одновременно и накрепко неторопливым движением замка – творческой мысли. Вот эта соединяющая мысль и есть главное в уроке».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                                            </a:t>
            </a:r>
            <a:r>
              <a:rPr lang="ru-RU" sz="3200" b="1" dirty="0" smtClean="0"/>
              <a:t>Е</a:t>
            </a:r>
            <a:r>
              <a:rPr lang="ru-RU" sz="3200" b="1" dirty="0"/>
              <a:t>. </a:t>
            </a:r>
            <a:r>
              <a:rPr lang="ru-RU" sz="3200" b="1" dirty="0" smtClean="0"/>
              <a:t>Ильин</a:t>
            </a:r>
            <a:endParaRPr lang="ru-RU" sz="32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44633" t="21316" r="32099" b="24591"/>
          <a:stretch/>
        </p:blipFill>
        <p:spPr>
          <a:xfrm>
            <a:off x="294030" y="260648"/>
            <a:ext cx="143168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AB406-78B6-44B4-8AB7-147E8B77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Увлеченность интересной деятельностью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A0DF1-EC8F-4B0B-972D-0F33AD68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algn="just"/>
            <a:r>
              <a:rPr lang="ru-RU" dirty="0"/>
              <a:t>Личность развивается только в </a:t>
            </a:r>
            <a:r>
              <a:rPr lang="ru-RU" dirty="0" smtClean="0"/>
              <a:t>деятельности (СДП)</a:t>
            </a:r>
            <a:endParaRPr lang="ru-RU" dirty="0"/>
          </a:p>
          <a:p>
            <a:pPr algn="just"/>
            <a:r>
              <a:rPr lang="ru-RU" dirty="0"/>
              <a:t>Для воспитания важна именно СОВМЕСТНАЯ деятельность ребенка и педагога, ребенка и других обучающихся</a:t>
            </a:r>
          </a:p>
          <a:p>
            <a:pPr algn="just"/>
            <a:r>
              <a:rPr lang="ru-RU" dirty="0"/>
              <a:t>Увлечение деятельностью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уроке/ВЗ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Интересный урок                позитивный образ школы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79876-2336-4783-A96D-9717FC5FB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084"/>
            <a:ext cx="1149359" cy="57366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535FDBA-44AA-4891-A556-C30905D38C84}"/>
              </a:ext>
            </a:extLst>
          </p:cNvPr>
          <p:cNvSpPr/>
          <p:nvPr/>
        </p:nvSpPr>
        <p:spPr>
          <a:xfrm>
            <a:off x="4139952" y="5257800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1C60F-65FA-4AC1-A716-DE7ECE43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значит «увлечь деятельностью»?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90169-3046-48AC-B5B7-1CDEDEC8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- добиваться того, чтобы у ребенка появилось желание, внутренняя мотивация к участию в ней; деятельность должна иметь личностный смысл для ученика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3B7785-1419-4D13-B520-0574D3387332}"/>
              </a:ext>
            </a:extLst>
          </p:cNvPr>
          <p:cNvSpPr/>
          <p:nvPr/>
        </p:nvSpPr>
        <p:spPr>
          <a:xfrm>
            <a:off x="179512" y="3863181"/>
            <a:ext cx="2386608" cy="13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Разнообразные </a:t>
            </a:r>
            <a:r>
              <a:rPr lang="ru-RU" sz="2400" dirty="0" smtClean="0">
                <a:solidFill>
                  <a:srgbClr val="002060"/>
                </a:solidFill>
              </a:rPr>
              <a:t>формы 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0985B91-5646-4CB4-ADB9-C3D963043120}"/>
              </a:ext>
            </a:extLst>
          </p:cNvPr>
          <p:cNvSpPr/>
          <p:nvPr/>
        </p:nvSpPr>
        <p:spPr>
          <a:xfrm>
            <a:off x="2587358" y="5257800"/>
            <a:ext cx="2386608" cy="13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Обращение к личному опыту, увлечениям, интересам школьников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C53399E-C318-4A28-B181-E270A5FD5D04}"/>
              </a:ext>
            </a:extLst>
          </p:cNvPr>
          <p:cNvSpPr/>
          <p:nvPr/>
        </p:nvSpPr>
        <p:spPr>
          <a:xfrm>
            <a:off x="4588124" y="3710867"/>
            <a:ext cx="2386608" cy="13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на уроках знакомых школьникам примеров, образов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63772B3-A49D-4F7C-B44C-2DBC4FECAB17}"/>
              </a:ext>
            </a:extLst>
          </p:cNvPr>
          <p:cNvSpPr/>
          <p:nvPr/>
        </p:nvSpPr>
        <p:spPr>
          <a:xfrm>
            <a:off x="6613809" y="5238683"/>
            <a:ext cx="2386608" cy="13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Традиции и ритуалы</a:t>
            </a:r>
          </a:p>
        </p:txBody>
      </p:sp>
    </p:spTree>
    <p:extLst>
      <p:ext uri="{BB962C8B-B14F-4D97-AF65-F5344CB8AC3E}">
        <p14:creationId xmlns:p14="http://schemas.microsoft.com/office/powerpoint/2010/main" val="50834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71E8D-E9D2-494E-9838-78622944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воспитания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C6646-859C-4DF0-9ECC-E66BA2B8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Модуль «Школьный урок»</a:t>
            </a:r>
          </a:p>
          <a:p>
            <a:pPr algn="just"/>
            <a:r>
              <a:rPr lang="ru-RU" dirty="0"/>
              <a:t>применение </a:t>
            </a:r>
            <a:r>
              <a:rPr lang="ru-RU" b="1" dirty="0"/>
              <a:t>интерактивных форм учебной работы</a:t>
            </a:r>
            <a:r>
              <a:rPr lang="ru-RU" dirty="0"/>
              <a:t> — интеллектуальных, стимулирующих познавательную мотивацию, </a:t>
            </a:r>
            <a:r>
              <a:rPr lang="ru-RU" b="1" dirty="0"/>
              <a:t>игровых методик</a:t>
            </a:r>
            <a:r>
              <a:rPr lang="ru-RU" dirty="0"/>
              <a:t>, </a:t>
            </a:r>
            <a:r>
              <a:rPr lang="ru-RU" b="1" dirty="0"/>
              <a:t>дискуссий</a:t>
            </a:r>
            <a:r>
              <a:rPr lang="ru-RU" dirty="0"/>
              <a:t>, дающих возможность приобрести опыт ведения конструктивного диалога; </a:t>
            </a:r>
            <a:r>
              <a:rPr lang="ru-RU" b="1" dirty="0"/>
              <a:t>групповой работы</a:t>
            </a:r>
            <a:r>
              <a:rPr lang="ru-RU" dirty="0"/>
              <a:t>, которая учит строить отношения и действовать в команде, способствует развитию </a:t>
            </a:r>
            <a:r>
              <a:rPr lang="ru-RU" b="1" dirty="0"/>
              <a:t>критического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82841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2"/>
          <p:cNvSpPr>
            <a:spLocks noChangeArrowheads="1"/>
          </p:cNvSpPr>
          <p:nvPr/>
        </p:nvSpPr>
        <p:spPr bwMode="auto">
          <a:xfrm>
            <a:off x="757238" y="549275"/>
            <a:ext cx="806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Современные педагогические технологии </a:t>
            </a: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924300" y="1156722"/>
            <a:ext cx="496887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коммуникационная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    Технология развития критического мышления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    Проектная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     Технология развивающего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5.    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технологии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     Технология проблемного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     Игровые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     Модульная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     Технология мастерских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   Кейс –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   Технология интегрированного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   Педагогика сотрудничества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   Технологии уровневой дифференциации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   Групповые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 Перевёрнутый класс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6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9220" name="Рисунок 4" descr="Картинки по запросу учительница труд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775"/>
            <a:ext cx="367240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97177-3303-44EE-81FA-5198AA19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2FB54-7EE4-42B0-BCEC-33D3BE373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600200"/>
            <a:ext cx="4131940" cy="4525963"/>
          </a:xfrm>
        </p:spPr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Марк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Матусович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Поташник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(1941) — советский и российский </a:t>
            </a:r>
            <a:r>
              <a:rPr lang="ru-RU" b="0" i="0" dirty="0">
                <a:effectLst/>
                <a:latin typeface="Arial" panose="020B0604020202020204" pitchFamily="34" charset="0"/>
              </a:rPr>
              <a:t>учёный-</a:t>
            </a:r>
            <a:r>
              <a:rPr lang="ru-RU" dirty="0">
                <a:latin typeface="Arial" panose="020B0604020202020204" pitchFamily="34" charset="0"/>
              </a:rPr>
              <a:t>педагог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академик </a:t>
            </a:r>
            <a:r>
              <a:rPr lang="ru-RU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РАО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главный научный сотрудник Института управления образованием и профессор МГПИ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3EFE0C-0F7E-4C6B-92A6-322B0EE794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38945"/>
            <a:ext cx="2520280" cy="4248472"/>
          </a:xfrm>
        </p:spPr>
      </p:pic>
    </p:spTree>
    <p:extLst>
      <p:ext uri="{BB962C8B-B14F-4D97-AF65-F5344CB8AC3E}">
        <p14:creationId xmlns:p14="http://schemas.microsoft.com/office/powerpoint/2010/main" val="3516776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EB79B-EF74-4128-B329-B9E0EB0D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E51BA-AB4F-4015-BEF5-9FF32E7F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just"/>
            <a:r>
              <a:rPr lang="ru-RU" dirty="0"/>
              <a:t>Формы деятельности, в которые учитель старается вовлечь учеников, должны быть </a:t>
            </a:r>
            <a:r>
              <a:rPr lang="ru-RU" b="1" dirty="0"/>
              <a:t>интересны самому учителю </a:t>
            </a:r>
            <a:r>
              <a:rPr lang="ru-RU" dirty="0"/>
              <a:t>(«эффект эмоционального заражения»).</a:t>
            </a:r>
          </a:p>
          <a:p>
            <a:pPr algn="just"/>
            <a:r>
              <a:rPr lang="ru-RU" dirty="0"/>
              <a:t>Увлечь детей, повести их за собой может только </a:t>
            </a:r>
            <a:r>
              <a:rPr lang="ru-RU" b="1" dirty="0">
                <a:solidFill>
                  <a:srgbClr val="C00000"/>
                </a:solidFill>
              </a:rPr>
              <a:t>заинтересованный и увлеченный учитель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D8C31E-81E0-4035-ABA5-4E3D954FFC04}"/>
              </a:ext>
            </a:extLst>
          </p:cNvPr>
          <p:cNvSpPr/>
          <p:nvPr/>
        </p:nvSpPr>
        <p:spPr>
          <a:xfrm>
            <a:off x="3018656" y="5687466"/>
            <a:ext cx="3285728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ighlight>
                  <a:srgbClr val="FFFF00"/>
                </a:highlight>
              </a:rPr>
              <a:t>Семинар «Увлекаем интересным уроком»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3955B5-4214-45EE-AD60-839D9AF727CA}"/>
              </a:ext>
            </a:extLst>
          </p:cNvPr>
          <p:cNvSpPr/>
          <p:nvPr/>
        </p:nvSpPr>
        <p:spPr>
          <a:xfrm>
            <a:off x="457200" y="3717032"/>
            <a:ext cx="8408640" cy="1970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Хочешь наукой воспитать ученика, - люби свою науку и знай ее, и ученики полюбят тебя и науку, и ты воспитаешь их…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    </a:t>
            </a: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ru-RU" sz="2800" dirty="0">
                <a:solidFill>
                  <a:schemeClr val="tx1"/>
                </a:solidFill>
              </a:rPr>
              <a:t>                                                       Л.Н.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10396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286F-D6D8-4D60-9628-E41EDC3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19AF9-D3E1-4435-9C26-34C82BCD8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47260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inherit"/>
              </a:rPr>
              <a:t>Учитель, который вдохновляет.</a:t>
            </a:r>
          </a:p>
          <a:p>
            <a:pPr marL="0" indent="0" algn="just" fontAlgn="base">
              <a:buNone/>
            </a:pPr>
            <a:r>
              <a:rPr lang="ru-RU" sz="1600" dirty="0">
                <a:solidFill>
                  <a:srgbClr val="333333"/>
                </a:solidFill>
                <a:latin typeface="Montserrat" panose="00000500000000000000" pitchFamily="2" charset="-52"/>
              </a:rPr>
              <a:t>Интервью с легендой отечественной педагогики, Народным учителем России </a:t>
            </a:r>
            <a:r>
              <a:rPr lang="ru-RU" sz="1600" b="1" dirty="0">
                <a:solidFill>
                  <a:srgbClr val="333333"/>
                </a:solidFill>
                <a:latin typeface="Montserrat" panose="00000500000000000000" pitchFamily="2" charset="-52"/>
              </a:rPr>
              <a:t>Львом Васильевичем </a:t>
            </a:r>
            <a:r>
              <a:rPr lang="ru-RU" sz="1600" b="1" dirty="0" err="1">
                <a:solidFill>
                  <a:srgbClr val="333333"/>
                </a:solidFill>
                <a:latin typeface="Montserrat" panose="00000500000000000000" pitchFamily="2" charset="-52"/>
              </a:rPr>
              <a:t>Пигалицыным</a:t>
            </a:r>
            <a:r>
              <a:rPr lang="ru-RU" sz="1600" b="1" dirty="0">
                <a:solidFill>
                  <a:srgbClr val="333333"/>
                </a:solidFill>
                <a:latin typeface="Montserrat" panose="00000500000000000000" pitchFamily="2" charset="-52"/>
              </a:rPr>
              <a:t>.</a:t>
            </a:r>
          </a:p>
          <a:p>
            <a:pPr marL="0" indent="0" algn="just" fontAlgn="base">
              <a:buNone/>
            </a:pPr>
            <a:r>
              <a:rPr lang="ru-RU" sz="1600" dirty="0">
                <a:solidFill>
                  <a:srgbClr val="333333"/>
                </a:solidFill>
                <a:latin typeface="Montserrat" panose="00000500000000000000" pitchFamily="2" charset="-52"/>
              </a:rPr>
              <a:t>Льва Васильевича </a:t>
            </a:r>
            <a:r>
              <a:rPr lang="ru-RU" sz="1600" dirty="0" err="1">
                <a:solidFill>
                  <a:srgbClr val="333333"/>
                </a:solidFill>
                <a:latin typeface="Montserrat" panose="00000500000000000000" pitchFamily="2" charset="-52"/>
              </a:rPr>
              <a:t>Пигалицына</a:t>
            </a:r>
            <a:r>
              <a:rPr lang="ru-RU" sz="1600" dirty="0">
                <a:solidFill>
                  <a:srgbClr val="333333"/>
                </a:solidFill>
                <a:latin typeface="Montserrat" panose="00000500000000000000" pitchFamily="2" charset="-52"/>
              </a:rPr>
              <a:t> называют легендой отечественной педагогики. Почти 50 лет он преподавал физику и астрономию в средней школе №2 в Дзержинске и руководил Клубом юных физиков. Среди его выпускников более 130 кандидатов и 50 докторов физико-математических наук, которые сегодня работают по всему миру. Многие из них преподают, воплощая идеи своего школьного учителя, который всегда заботился о том, чтобы не только дать знания, но и научить их передавать.</a:t>
            </a:r>
          </a:p>
          <a:p>
            <a:pPr marL="0" indent="0" algn="just" fontAlgn="base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/>
            </a:r>
            <a:br>
              <a:rPr lang="ru-RU" sz="16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</a:b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60B32-A8E3-41E1-A8D5-9036F7844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" t="10895" r="33913" b="10800"/>
          <a:stretch/>
        </p:blipFill>
        <p:spPr>
          <a:xfrm>
            <a:off x="5076056" y="1408393"/>
            <a:ext cx="2963085" cy="2071659"/>
          </a:xfrm>
          <a:prstGeom prst="rect">
            <a:avLst/>
          </a:prstGeo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E514C7DB-86D7-4503-97EC-DD432D494B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62" t="18208" r="35916" b="16957"/>
          <a:stretch/>
        </p:blipFill>
        <p:spPr>
          <a:xfrm>
            <a:off x="4557275" y="3798168"/>
            <a:ext cx="4309111" cy="2592288"/>
          </a:xfrm>
        </p:spPr>
      </p:pic>
    </p:spTree>
    <p:extLst>
      <p:ext uri="{BB962C8B-B14F-4D97-AF65-F5344CB8AC3E}">
        <p14:creationId xmlns:p14="http://schemas.microsoft.com/office/powerpoint/2010/main" val="170389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50E3-F74C-4218-B268-B83BF9FE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Ценностно-ориентированная коммуникация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40727-B759-439C-AA6B-4B392FF0B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- коммуникация, насыщенная </a:t>
            </a:r>
            <a:r>
              <a:rPr lang="ru-RU" b="1" dirty="0"/>
              <a:t>социально значимым содержанием, </a:t>
            </a:r>
            <a:r>
              <a:rPr lang="ru-RU" dirty="0"/>
              <a:t>т.е. информацией, которая помогла бы школьникам осмысливать окружающий мир и приобретать важные для гармоничного существования в этом мире знания, отношения, опыт.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AE98CA-FDF6-4BC8-8FAA-DC207A9C7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211"/>
            <a:ext cx="1149359" cy="57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" y="5263831"/>
            <a:ext cx="1322334" cy="132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4273"/>
            <a:ext cx="1317538" cy="125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-3578" r="9912"/>
          <a:stretch/>
        </p:blipFill>
        <p:spPr>
          <a:xfrm>
            <a:off x="2935291" y="5357520"/>
            <a:ext cx="1512167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5" y="5443518"/>
            <a:ext cx="1522484" cy="1066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41" y="5270779"/>
            <a:ext cx="1631127" cy="654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17" y="5800214"/>
            <a:ext cx="1462991" cy="9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B31F9-71FF-4DBB-9DB1-AA7F56EC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уроке по любому предмету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833CB-38DD-47A9-A584-664623F8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dirty="0"/>
              <a:t>нравственные аспекты научных открытий</a:t>
            </a:r>
          </a:p>
          <a:p>
            <a:pPr algn="just">
              <a:buFontTx/>
              <a:buChar char="-"/>
            </a:pPr>
            <a:r>
              <a:rPr lang="ru-RU" dirty="0"/>
              <a:t>яркие деятели культуры, ученые, политики и др. (связанные с изучаемой в данный момент темой), их вклад в развитие страны и мира</a:t>
            </a:r>
          </a:p>
          <a:p>
            <a:pPr algn="just">
              <a:buFontTx/>
              <a:buChar char="-"/>
            </a:pPr>
            <a:r>
              <a:rPr lang="ru-RU" dirty="0"/>
              <a:t>достойные подражания примеры из жизни, мотивы их поступков</a:t>
            </a:r>
          </a:p>
          <a:p>
            <a:pPr algn="just">
              <a:buFontTx/>
              <a:buChar char="-"/>
            </a:pPr>
            <a:r>
              <a:rPr lang="ru-RU" dirty="0"/>
              <a:t>информация, затрагивающая важные социальные, нравственные, этические вопросы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! Обсуждение,</a:t>
            </a:r>
            <a:r>
              <a:rPr lang="ru-RU" dirty="0"/>
              <a:t> а не пассивное потребление «ценностно-ориентированного контента»</a:t>
            </a:r>
          </a:p>
        </p:txBody>
      </p:sp>
    </p:spTree>
    <p:extLst>
      <p:ext uri="{BB962C8B-B14F-4D97-AF65-F5344CB8AC3E}">
        <p14:creationId xmlns:p14="http://schemas.microsoft.com/office/powerpoint/2010/main" val="18304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400" b="1" dirty="0"/>
              <a:t>Федеральные государственные образовательные стандарты (ФГОС) </a:t>
            </a:r>
            <a:r>
              <a:rPr lang="ru-RU" sz="2400" b="1" dirty="0">
                <a:solidFill>
                  <a:srgbClr val="FF0000"/>
                </a:solidFill>
              </a:rPr>
              <a:t>третьего поколения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(вступили в силу 1 сентября 2022 года)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/>
              <a:t>Основные особенности</a:t>
            </a:r>
            <a:r>
              <a:rPr lang="ru-RU" sz="1600" dirty="0"/>
              <a:t>:</a:t>
            </a:r>
          </a:p>
          <a:p>
            <a:pPr algn="just"/>
            <a:r>
              <a:rPr lang="ru-RU" sz="1600" b="1" dirty="0"/>
              <a:t>Конкретизация</a:t>
            </a:r>
            <a:r>
              <a:rPr lang="ru-RU" sz="1600" dirty="0"/>
              <a:t>. Каждое требование раскрыто и чётко сформулировано. </a:t>
            </a:r>
          </a:p>
          <a:p>
            <a:pPr algn="just"/>
            <a:r>
              <a:rPr lang="ru-RU" sz="1600" b="1" dirty="0"/>
              <a:t>Вариативность</a:t>
            </a:r>
            <a:r>
              <a:rPr lang="ru-RU" sz="1600" dirty="0"/>
              <a:t>. Школы получили возможность разрабатывать и реализовывать индивидуальные учебные планы и программы в соответствии со способностями и запросами учеников, в том числе предусматривающие углублённое изучение отдельных учебных предметов. </a:t>
            </a:r>
          </a:p>
          <a:p>
            <a:pPr algn="just"/>
            <a:r>
              <a:rPr lang="ru-RU" sz="1600" b="1" dirty="0"/>
              <a:t>Появление нового понятия «функциональная грамотность»</a:t>
            </a:r>
            <a:r>
              <a:rPr lang="ru-RU" sz="1600" dirty="0"/>
              <a:t>. Ученики должны понимать, как изучаемые предметы помогают найти профессию и место в жизни. 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Единство обучения и воспитания</a:t>
            </a:r>
            <a:r>
              <a:rPr lang="ru-RU" sz="1600" dirty="0">
                <a:solidFill>
                  <a:srgbClr val="C00000"/>
                </a:solidFill>
              </a:rPr>
              <a:t>. Новые ФГОС делают акцент на тесном взаимодействии и единстве учебной и воспитательной деятельности в русле достижения личностных результатов освоения программы. </a:t>
            </a:r>
          </a:p>
          <a:p>
            <a:pPr algn="just"/>
            <a:r>
              <a:rPr lang="ru-RU" sz="1600" b="1" dirty="0"/>
              <a:t>Учёт особенностей каждого ученика</a:t>
            </a:r>
            <a:r>
              <a:rPr lang="ru-RU" sz="1600" dirty="0"/>
              <a:t>. Новые нормы предполагают, что школа учитывает особенности каждого ученика: как психологические, так и возрастные. </a:t>
            </a:r>
          </a:p>
          <a:p>
            <a:pPr algn="just"/>
            <a:r>
              <a:rPr lang="ru-RU" sz="1600" b="1" dirty="0"/>
              <a:t>Уточнение минимального и максимального количества часов</a:t>
            </a:r>
            <a:r>
              <a:rPr lang="ru-RU" sz="1600" dirty="0"/>
              <a:t>, необходимых для полноценной реализации основных образовательных программ. 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Определение базового содержания программы воспитания</a:t>
            </a:r>
            <a:r>
              <a:rPr lang="ru-RU" sz="1600" dirty="0">
                <a:solidFill>
                  <a:srgbClr val="C00000"/>
                </a:solidFill>
              </a:rPr>
              <a:t>, уточнение задач и условий программы коррекционной работы с детьми с ОВЗ.</a:t>
            </a: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8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62719-1F4D-4EA3-A467-532A2494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3B125-971B-4962-A679-0D644891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arenR"/>
            </a:pPr>
            <a:r>
              <a:rPr lang="ru-RU" dirty="0"/>
              <a:t>Соблюдать чувство меры, избегать морализаторства</a:t>
            </a:r>
          </a:p>
          <a:p>
            <a:pPr marL="514350" indent="-514350" algn="just">
              <a:buAutoNum type="arabicParenR"/>
            </a:pPr>
            <a:r>
              <a:rPr lang="ru-RU" dirty="0"/>
              <a:t>Задействовать максимально большое разнообразие средств коммуникации (слова, жесты, мимику, поступки, картины, песни, фильмы, видеоролики, символы и т.п.)</a:t>
            </a:r>
          </a:p>
          <a:p>
            <a:pPr marL="514350" indent="-514350" algn="just">
              <a:buAutoNum type="arabicParenR"/>
            </a:pPr>
            <a:r>
              <a:rPr lang="ru-RU" dirty="0"/>
              <a:t>Корректировать стиль коммуникации в зависимости от особенностей класса, их психологического 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41187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286F-D6D8-4D60-9628-E41EDC3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19AF9-D3E1-4435-9C26-34C82BCD8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08393"/>
            <a:ext cx="4038600" cy="5332975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inherit"/>
              </a:rPr>
              <a:t>Драматург человеческих душ.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</a:br>
            <a:r>
              <a:rPr lang="ru-RU" sz="1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Откуда у школьников Сергиева Посада берется чувство прекрасного?</a:t>
            </a:r>
          </a:p>
          <a:p>
            <a:pPr marL="0" indent="0" algn="just" fontAlgn="base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Мировая художественная культура появилась в школьной программе довольно давно, но почему-то многие родители до сих пор считают её чем-то вроде факультатива. Но им, видимо, просто не повезло с учителями, и они никогда не слышали, например, что эстетика – мать этики. И то, что обычно вкладывают в словосочетание «хороший человек», слагается во многом из элементов культуры и искусства, к которым этот человек так или иначе причастился. О том, как Сергиево-Посадская гимназия имени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И.Б.Ольбинского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стала фабрикой хороших людей, «Учителю успеха»* рассказал 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учитель мировой художественной культуры и литературы Александр 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Демахин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</a:t>
            </a:r>
          </a:p>
          <a:p>
            <a:pPr marL="0" indent="0" algn="just" fontAlgn="base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/>
            </a:r>
            <a:br>
              <a:rPr lang="ru-RU" sz="16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</a:b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60B32-A8E3-41E1-A8D5-9036F7844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" t="10895" r="33913" b="10800"/>
          <a:stretch/>
        </p:blipFill>
        <p:spPr>
          <a:xfrm>
            <a:off x="5076056" y="1408393"/>
            <a:ext cx="2963085" cy="2071659"/>
          </a:xfrm>
          <a:prstGeom prst="rect">
            <a:avLst/>
          </a:prstGeom>
        </p:spPr>
      </p:pic>
      <p:pic>
        <p:nvPicPr>
          <p:cNvPr id="12" name="Объект 5">
            <a:extLst>
              <a:ext uri="{FF2B5EF4-FFF2-40B4-BE49-F238E27FC236}">
                <a16:creationId xmlns:a16="http://schemas.microsoft.com/office/drawing/2014/main" id="{8EB9B755-8BC7-432A-8283-BB0F9A85A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821" t="21378" r="35557" b="18397"/>
          <a:stretch/>
        </p:blipFill>
        <p:spPr>
          <a:xfrm>
            <a:off x="4648202" y="3717032"/>
            <a:ext cx="4252318" cy="2376264"/>
          </a:xfrm>
        </p:spPr>
      </p:pic>
    </p:spTree>
    <p:extLst>
      <p:ext uri="{BB962C8B-B14F-4D97-AF65-F5344CB8AC3E}">
        <p14:creationId xmlns:p14="http://schemas.microsoft.com/office/powerpoint/2010/main" val="182064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89290-9261-4C3C-B5AB-A1D4A884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E4129-2A1D-4381-A5D4-149564310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Воспитывающая коммуникация </a:t>
            </a:r>
            <a:r>
              <a:rPr lang="ru-RU" dirty="0"/>
              <a:t>– это не только коммуникация по поводу того, что изучается на уроке.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>
                <a:solidFill>
                  <a:srgbClr val="C00000"/>
                </a:solidFill>
              </a:rPr>
              <a:t>Повседневная коммуникация</a:t>
            </a:r>
            <a:r>
              <a:rPr lang="ru-RU" dirty="0"/>
              <a:t>, личный пример воспитанного человека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192335-398A-4AEE-9929-1F0EF9F5E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60863"/>
            <a:ext cx="4335429" cy="626469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B95051-A40B-4FB3-A050-4BC29C0F94DF}"/>
              </a:ext>
            </a:extLst>
          </p:cNvPr>
          <p:cNvSpPr/>
          <p:nvPr/>
        </p:nvSpPr>
        <p:spPr>
          <a:xfrm>
            <a:off x="755576" y="5247344"/>
            <a:ext cx="3285728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ighlight>
                  <a:srgbClr val="FFFF00"/>
                </a:highlight>
              </a:rPr>
              <a:t>Семинар «Организуем эффективную коммуникацию»</a:t>
            </a:r>
          </a:p>
        </p:txBody>
      </p:sp>
    </p:spTree>
    <p:extLst>
      <p:ext uri="{BB962C8B-B14F-4D97-AF65-F5344CB8AC3E}">
        <p14:creationId xmlns:p14="http://schemas.microsoft.com/office/powerpoint/2010/main" val="211499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Станислав Теофилович </a:t>
            </a:r>
            <a:r>
              <a:rPr lang="ru-RU" sz="2000" b="1" dirty="0" err="1"/>
              <a:t>Шацкий</a:t>
            </a:r>
            <a:r>
              <a:rPr lang="ru-RU" sz="2000" dirty="0"/>
              <a:t> — российский и советский педагог-экспериментатор, автор многих трудов по вопросам воспитания</a:t>
            </a:r>
            <a:r>
              <a:rPr lang="ru-RU" sz="2000" dirty="0" smtClean="0"/>
              <a:t>.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«Совсем </a:t>
            </a:r>
            <a:r>
              <a:rPr lang="ru-RU" sz="4000" dirty="0"/>
              <a:t>недостаточно просто научить ребенка считать, </a:t>
            </a:r>
            <a:r>
              <a:rPr lang="ru-RU" sz="4000" b="1" dirty="0"/>
              <a:t>надо его научить…не </a:t>
            </a:r>
            <a:r>
              <a:rPr lang="ru-RU" sz="4000" b="1" dirty="0" smtClean="0"/>
              <a:t>обсчитывать»</a:t>
            </a:r>
            <a:endParaRPr lang="ru-RU" sz="4000" b="1" dirty="0"/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 l="40157" t="30861" r="27626" b="30955"/>
          <a:stretch/>
        </p:blipFill>
        <p:spPr>
          <a:xfrm>
            <a:off x="459868" y="3212976"/>
            <a:ext cx="4101256" cy="2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2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265" t="8699" r="26641" b="5717"/>
          <a:stretch/>
        </p:blipFill>
        <p:spPr>
          <a:xfrm>
            <a:off x="107503" y="188640"/>
            <a:ext cx="4368485" cy="65527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pPr algn="ctr"/>
            <a:r>
              <a:rPr lang="ru-RU" dirty="0"/>
              <a:t>Ценностное содержание воспитания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возможности своего предмета в его реализации</a:t>
            </a:r>
            <a:r>
              <a:rPr lang="ru-RU" dirty="0" smtClean="0"/>
              <a:t>?)</a:t>
            </a:r>
            <a:endParaRPr lang="ru-RU" dirty="0"/>
          </a:p>
          <a:p>
            <a:pPr algn="ctr"/>
            <a:r>
              <a:rPr lang="ru-RU" dirty="0"/>
              <a:t>3 условия, которые делают урок воспитывающим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88640"/>
            <a:ext cx="4176464" cy="141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Обновление содержания общего образования предполагает и </a:t>
            </a:r>
            <a:r>
              <a:rPr lang="ru-RU" sz="2000" dirty="0" smtClean="0">
                <a:solidFill>
                  <a:srgbClr val="C00000"/>
                </a:solidFill>
              </a:rPr>
              <a:t>особое внимание</a:t>
            </a:r>
            <a:r>
              <a:rPr lang="ru-RU" sz="2000" dirty="0" smtClean="0"/>
              <a:t> к вопросам воспитания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321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Воспитание</a:t>
            </a:r>
            <a:r>
              <a:rPr lang="ru-RU" sz="2800" b="0" dirty="0"/>
              <a:t>  - деятельность, направленная на развитие личности, создание условий для самоопределения и социализации обучающегося.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Ценности – содержательная основа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Каково содержание воспитания?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932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405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88640"/>
            <a:ext cx="88569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47749" y="850927"/>
            <a:ext cx="333944" cy="84988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9" y="106300"/>
            <a:ext cx="1322334" cy="1322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1" y="164567"/>
            <a:ext cx="1317538" cy="1253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-3578" r="9912"/>
          <a:stretch/>
        </p:blipFill>
        <p:spPr>
          <a:xfrm>
            <a:off x="2925209" y="164567"/>
            <a:ext cx="1512167" cy="1152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68" y="330317"/>
            <a:ext cx="1462991" cy="921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33" y="393139"/>
            <a:ext cx="1631127" cy="6542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41" y="231084"/>
            <a:ext cx="1522484" cy="10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Ценности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Человек</a:t>
            </a:r>
          </a:p>
          <a:p>
            <a:r>
              <a:rPr lang="ru-RU" sz="4400" dirty="0"/>
              <a:t>Семья</a:t>
            </a:r>
          </a:p>
          <a:p>
            <a:r>
              <a:rPr lang="ru-RU" sz="4400" dirty="0"/>
              <a:t>Отечество</a:t>
            </a:r>
          </a:p>
          <a:p>
            <a:r>
              <a:rPr lang="ru-RU" sz="4400" dirty="0"/>
              <a:t>Культура</a:t>
            </a:r>
          </a:p>
          <a:p>
            <a:r>
              <a:rPr lang="ru-RU" sz="4400" dirty="0"/>
              <a:t>Труд</a:t>
            </a:r>
          </a:p>
          <a:p>
            <a:r>
              <a:rPr lang="ru-RU" sz="4400" dirty="0"/>
              <a:t>Здоровье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Содержанием воспитания являются ценности, </a:t>
            </a:r>
            <a:r>
              <a:rPr lang="ru-RU" dirty="0">
                <a:solidFill>
                  <a:srgbClr val="C00000"/>
                </a:solidFill>
              </a:rPr>
              <a:t>а не качества, которыми они должны обладать</a:t>
            </a:r>
          </a:p>
          <a:p>
            <a:r>
              <a:rPr lang="ru-RU" dirty="0">
                <a:solidFill>
                  <a:srgbClr val="C00000"/>
                </a:solidFill>
              </a:rPr>
              <a:t>Качества = воспитанный человек</a:t>
            </a:r>
          </a:p>
          <a:p>
            <a:pPr marL="0" indent="0">
              <a:buNone/>
            </a:pPr>
            <a:r>
              <a:rPr lang="ru-RU" dirty="0"/>
              <a:t>(принципиальность, откровенность, социальная активность, щедрость, доброта…)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523484" y="3719165"/>
            <a:ext cx="144016" cy="2880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/>
          <a:srcRect l="22257" t="13360" r="37471" b="16636"/>
          <a:stretch/>
        </p:blipFill>
        <p:spPr>
          <a:xfrm>
            <a:off x="7380312" y="116632"/>
            <a:ext cx="1584176" cy="15489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6126163"/>
            <a:ext cx="5544616" cy="615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Воспитанность проявляется в …</a:t>
            </a:r>
          </a:p>
        </p:txBody>
      </p:sp>
    </p:spTree>
    <p:extLst>
      <p:ext uri="{BB962C8B-B14F-4D97-AF65-F5344CB8AC3E}">
        <p14:creationId xmlns:p14="http://schemas.microsoft.com/office/powerpoint/2010/main" val="323969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7" t="11769" r="13308" b="7090"/>
          <a:stretch/>
        </p:blipFill>
        <p:spPr>
          <a:xfrm>
            <a:off x="875589" y="1124744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913</Words>
  <Application>Microsoft Office PowerPoint</Application>
  <PresentationFormat>Экран (4:3)</PresentationFormat>
  <Paragraphs>156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inherit</vt:lpstr>
      <vt:lpstr>Montserrat</vt:lpstr>
      <vt:lpstr>Times New Roman</vt:lpstr>
      <vt:lpstr>Тема Office</vt:lpstr>
      <vt:lpstr>Воспитательный потенциал современного урока Что значит «воспитывающий урок»? </vt:lpstr>
      <vt:lpstr>Документы </vt:lpstr>
      <vt:lpstr>Федеральные государственные образовательные стандарты (ФГОС) третьего поколения  (вступили в силу 1 сентября 2022 года) </vt:lpstr>
      <vt:lpstr>Презентация PowerPoint</vt:lpstr>
      <vt:lpstr>Презентация PowerPoint</vt:lpstr>
      <vt:lpstr>Воспитание  - деятельность, направленная на развитие личности, создание условий для самоопределения и социализации обучающегося.</vt:lpstr>
      <vt:lpstr>Презентация PowerPoint</vt:lpstr>
      <vt:lpstr>Ценности воспитания</vt:lpstr>
      <vt:lpstr>Академия Минпросвещения России</vt:lpstr>
      <vt:lpstr>Презентация PowerPoint</vt:lpstr>
      <vt:lpstr>Презентация PowerPoint</vt:lpstr>
      <vt:lpstr>      «...Нужно уметь сказать так, чтобы они (ученики) в вашем слове почувствовали вашу волю, вашу культуру, вашу личность»                                         А.С.Макаренко  </vt:lpstr>
      <vt:lpstr>Доверительные отношения </vt:lpstr>
      <vt:lpstr>Доверительные отношения </vt:lpstr>
      <vt:lpstr>Эго - сеть</vt:lpstr>
      <vt:lpstr>Доверительные отношения </vt:lpstr>
      <vt:lpstr>Презентация PowerPoint</vt:lpstr>
      <vt:lpstr>Доверительные отношения </vt:lpstr>
      <vt:lpstr>Академия Минпросвещения России</vt:lpstr>
      <vt:lpstr> </vt:lpstr>
      <vt:lpstr>Увлеченность интересной деятельностью</vt:lpstr>
      <vt:lpstr>Что значит «увлечь деятельностью»?</vt:lpstr>
      <vt:lpstr>Программа воспитания</vt:lpstr>
      <vt:lpstr>Презентация PowerPoint</vt:lpstr>
      <vt:lpstr>Презентация PowerPoint</vt:lpstr>
      <vt:lpstr>Презентация PowerPoint</vt:lpstr>
      <vt:lpstr>Академия Минпросвещения России</vt:lpstr>
      <vt:lpstr>Ценностно-ориентированная коммуникация</vt:lpstr>
      <vt:lpstr>На уроке по любому предмету</vt:lpstr>
      <vt:lpstr>Важно</vt:lpstr>
      <vt:lpstr>Академия Минпросвещения России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воспитательного компонента на уроках </dc:title>
  <dc:creator>Инна Никитина</dc:creator>
  <cp:lastModifiedBy>User</cp:lastModifiedBy>
  <cp:revision>138</cp:revision>
  <dcterms:created xsi:type="dcterms:W3CDTF">2021-01-16T22:06:48Z</dcterms:created>
  <dcterms:modified xsi:type="dcterms:W3CDTF">2024-12-10T02:17:12Z</dcterms:modified>
</cp:coreProperties>
</file>