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68" r:id="rId5"/>
    <p:sldId id="258" r:id="rId6"/>
    <p:sldId id="271" r:id="rId7"/>
    <p:sldId id="259" r:id="rId8"/>
    <p:sldId id="272" r:id="rId9"/>
    <p:sldId id="273" r:id="rId10"/>
    <p:sldId id="274" r:id="rId11"/>
    <p:sldId id="261" r:id="rId12"/>
    <p:sldId id="275" r:id="rId13"/>
    <p:sldId id="260" r:id="rId14"/>
    <p:sldId id="262" r:id="rId15"/>
    <p:sldId id="263" r:id="rId16"/>
    <p:sldId id="267" r:id="rId17"/>
    <p:sldId id="264" r:id="rId18"/>
    <p:sldId id="26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рия Мут" initials="ММ" lastIdx="0" clrIdx="0">
    <p:extLst>
      <p:ext uri="{19B8F6BF-5375-455C-9EA6-DF929625EA0E}">
        <p15:presenceInfo xmlns:p15="http://schemas.microsoft.com/office/powerpoint/2012/main" userId="e913a0d55451a45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7E8E1"/>
    <a:srgbClr val="F1FCFE"/>
    <a:srgbClr val="DBF6FE"/>
    <a:srgbClr val="6BC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810870" y="1963270"/>
            <a:ext cx="5522259" cy="2931459"/>
          </a:xfrm>
          <a:prstGeom prst="rect">
            <a:avLst/>
          </a:prstGeom>
          <a:solidFill>
            <a:schemeClr val="bg1">
              <a:alpha val="88000"/>
            </a:schemeClr>
          </a:solidFill>
          <a:ln w="44450">
            <a:solidFill>
              <a:srgbClr val="F7E8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9492" y="1948873"/>
            <a:ext cx="5615708" cy="29464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atin typeface="+mn-lt"/>
              </a:rPr>
              <a:t>Визуальные методы обучения</a:t>
            </a:r>
            <a:endParaRPr lang="en-US" sz="7200" b="1" dirty="0">
              <a:latin typeface="+mn-lt"/>
            </a:endParaRPr>
          </a:p>
        </p:txBody>
      </p:sp>
      <p:sp>
        <p:nvSpPr>
          <p:cNvPr id="7" name="AutoShape 4" descr="https://top-fon.com/uploads/posts/2023-02/1675541589_top-fon-com-p-kartinki-dlya-prezentatsii-knigi-prozrachn-1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687" y="272762"/>
            <a:ext cx="8709313" cy="1325563"/>
          </a:xfrm>
        </p:spPr>
        <p:txBody>
          <a:bodyPr/>
          <a:lstStyle/>
          <a:p>
            <a:pPr algn="ctr"/>
            <a:r>
              <a:rPr lang="ru-RU" b="1" dirty="0"/>
              <a:t>Интерактивные визуальные </a:t>
            </a:r>
            <a:r>
              <a:rPr lang="ru-RU" b="1" dirty="0" smtClean="0"/>
              <a:t>методы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201" y="1836928"/>
            <a:ext cx="3352799" cy="4917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Онлайн-ресурсы:</a:t>
            </a:r>
            <a:endParaRPr lang="ru-RU" dirty="0"/>
          </a:p>
        </p:txBody>
      </p:sp>
      <p:pic>
        <p:nvPicPr>
          <p:cNvPr id="30722" name="Picture 2" descr="F:\11 класс\обществознание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462" y="2540317"/>
            <a:ext cx="3415515" cy="1751267"/>
          </a:xfrm>
          <a:prstGeom prst="rect">
            <a:avLst/>
          </a:prstGeom>
          <a:noFill/>
        </p:spPr>
      </p:pic>
      <p:pic>
        <p:nvPicPr>
          <p:cNvPr id="30723" name="Picture 3" descr="F:\11 класс\обществознание\РЭШ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4424" y="4070539"/>
            <a:ext cx="4637928" cy="2787461"/>
          </a:xfrm>
          <a:prstGeom prst="rect">
            <a:avLst/>
          </a:prstGeom>
          <a:noFill/>
        </p:spPr>
      </p:pic>
      <p:pic>
        <p:nvPicPr>
          <p:cNvPr id="30724" name="Picture 4" descr="F:\11 класс\обществознание\images 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78" y="4744212"/>
            <a:ext cx="3543300" cy="1295400"/>
          </a:xfrm>
          <a:prstGeom prst="rect">
            <a:avLst/>
          </a:prstGeom>
          <a:noFill/>
        </p:spPr>
      </p:pic>
      <p:pic>
        <p:nvPicPr>
          <p:cNvPr id="30726" name="Picture 6" descr="F:\11 класс\обществознание\02-upd-screen-online-schooling.uksmgqq2aj0r.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0368" y="1670850"/>
            <a:ext cx="3601076" cy="28340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798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281999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Визуальные методы </a:t>
            </a:r>
            <a:r>
              <a:rPr lang="ru-RU" b="1" dirty="0"/>
              <a:t>для развития творческих </a:t>
            </a:r>
            <a:r>
              <a:rPr lang="ru-RU" b="1" dirty="0" smtClean="0"/>
              <a:t>способностей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76" y="1767839"/>
            <a:ext cx="4669536" cy="114604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/>
              <a:t>Рисование </a:t>
            </a:r>
            <a:r>
              <a:rPr lang="ru-RU" b="1" dirty="0"/>
              <a:t>и </a:t>
            </a:r>
            <a:r>
              <a:rPr lang="ru-RU" b="1" dirty="0" smtClean="0"/>
              <a:t>раскрашивание</a:t>
            </a:r>
            <a:endParaRPr lang="ru-RU" dirty="0"/>
          </a:p>
          <a:p>
            <a:pPr algn="just">
              <a:buNone/>
            </a:pPr>
            <a:r>
              <a:rPr lang="ru-RU" b="1" dirty="0" smtClean="0"/>
              <a:t>Коллажи, буклеты</a:t>
            </a:r>
            <a:endParaRPr lang="ru-RU" dirty="0"/>
          </a:p>
        </p:txBody>
      </p:sp>
      <p:sp>
        <p:nvSpPr>
          <p:cNvPr id="10243" name="AutoShape 3" descr="https://sun9-66.userapi.com/s/v1/ig2/dqaWXBuWBepUTdEaNihiZDhoGQ-epPELnA34ya721p3_1KyRt7aMbZImODQJza2tkiMNIoxqWNz5F_1GhvkhdEYh.jpg?quality=95&amp;as=32x24,48x36,72x54,108x81,160x120,240x180,360x270,480x360,540x405,640x480,720x540,1080x810,1280x960,1440x1080,2560x1920&amp;from=bu&amp;u=Rx5_i35-VdzXTIjQ71tXk2qqJ7NybEWUmC7PctWsFnc&amp;cs=1280x96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F:\11 класс\обществознание\dqaWXBuWBepUTdEaNihiZDhoGQ-epPELnA34ya721p3_1KyRt7aMbZImODQJza2tkiMNIoxqWNz5F_1GhvkhdEY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1828" y="1706880"/>
            <a:ext cx="3662172" cy="4882896"/>
          </a:xfrm>
          <a:prstGeom prst="rect">
            <a:avLst/>
          </a:prstGeom>
          <a:noFill/>
        </p:spPr>
      </p:pic>
      <p:pic>
        <p:nvPicPr>
          <p:cNvPr id="10245" name="Picture 5" descr="F:\11 класс\обществознание\3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18645"/>
            <a:ext cx="4571429" cy="2971429"/>
          </a:xfrm>
          <a:prstGeom prst="rect">
            <a:avLst/>
          </a:prstGeom>
          <a:noFill/>
        </p:spPr>
      </p:pic>
      <p:pic>
        <p:nvPicPr>
          <p:cNvPr id="10246" name="Picture 6" descr="F:\11 класс\обществознание\qoOjGSbAR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5792" y="4123944"/>
            <a:ext cx="3169920" cy="273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835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281999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Визуальные методы </a:t>
            </a:r>
            <a:r>
              <a:rPr lang="ru-RU" b="1" dirty="0"/>
              <a:t>для развития творческих </a:t>
            </a:r>
            <a:r>
              <a:rPr lang="ru-RU" b="1" dirty="0" smtClean="0"/>
              <a:t>способностей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4272" y="1828799"/>
            <a:ext cx="5303520" cy="54864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err="1" smtClean="0"/>
              <a:t>Mind</a:t>
            </a:r>
            <a:r>
              <a:rPr lang="ru-RU" b="1" dirty="0" smtClean="0"/>
              <a:t> </a:t>
            </a:r>
            <a:r>
              <a:rPr lang="ru-RU" b="1" dirty="0" err="1"/>
              <a:t>Mapping</a:t>
            </a:r>
            <a:r>
              <a:rPr lang="ru-RU" b="1" dirty="0"/>
              <a:t> (карты памяти</a:t>
            </a:r>
            <a:r>
              <a:rPr lang="ru-RU" b="1" dirty="0" smtClean="0"/>
              <a:t>)</a:t>
            </a:r>
          </a:p>
          <a:p>
            <a:pPr algn="just">
              <a:buNone/>
            </a:pPr>
            <a:endParaRPr lang="ru-RU" dirty="0"/>
          </a:p>
        </p:txBody>
      </p:sp>
      <p:pic>
        <p:nvPicPr>
          <p:cNvPr id="31746" name="Picture 2" descr="F:\11 класс\обществознание\phpxzj58G_infografika-2_html_99dd3eb35b6386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1662" y="3238795"/>
            <a:ext cx="4602338" cy="3430229"/>
          </a:xfrm>
          <a:prstGeom prst="rect">
            <a:avLst/>
          </a:prstGeom>
          <a:noFill/>
        </p:spPr>
      </p:pic>
      <p:pic>
        <p:nvPicPr>
          <p:cNvPr id="31747" name="Picture 3" descr="F:\11 класс\обществознание\46afa7b9992bc0e05fc17202d5857c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45664"/>
            <a:ext cx="5324974" cy="3767328"/>
          </a:xfrm>
          <a:prstGeom prst="rect">
            <a:avLst/>
          </a:prstGeom>
          <a:noFill/>
        </p:spPr>
      </p:pic>
      <p:pic>
        <p:nvPicPr>
          <p:cNvPr id="31748" name="Picture 4" descr="F:\11 класс\обществознание\images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55574" y="1636776"/>
            <a:ext cx="1547050" cy="1547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835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Рекомендации: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6650" y="1927225"/>
            <a:ext cx="7886700" cy="4351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 smtClean="0"/>
              <a:t>Выбирайте </a:t>
            </a:r>
            <a:r>
              <a:rPr lang="ru-RU" b="1" dirty="0"/>
              <a:t>подходящие визуальные средства: </a:t>
            </a:r>
            <a:r>
              <a:rPr lang="ru-RU" dirty="0"/>
              <a:t>у</a:t>
            </a:r>
            <a:r>
              <a:rPr lang="ru-RU" dirty="0" smtClean="0"/>
              <a:t>читывайте </a:t>
            </a:r>
            <a:r>
              <a:rPr lang="ru-RU" dirty="0"/>
              <a:t>возраст и интересы учащихся, а также тему урока.</a:t>
            </a:r>
          </a:p>
          <a:p>
            <a:pPr algn="just"/>
            <a:r>
              <a:rPr lang="ru-RU" b="1" dirty="0" smtClean="0"/>
              <a:t>Не </a:t>
            </a:r>
            <a:r>
              <a:rPr lang="ru-RU" b="1" dirty="0"/>
              <a:t>перегружайте слайды: </a:t>
            </a:r>
            <a:r>
              <a:rPr lang="ru-RU" dirty="0"/>
              <a:t>Используйте минимальное количество текста и яркие иллюстрации.</a:t>
            </a:r>
          </a:p>
          <a:p>
            <a:pPr algn="just"/>
            <a:r>
              <a:rPr lang="ru-RU" b="1" dirty="0" smtClean="0"/>
              <a:t>Обеспечьте </a:t>
            </a:r>
            <a:r>
              <a:rPr lang="ru-RU" b="1" dirty="0"/>
              <a:t>доступность: </a:t>
            </a:r>
            <a:r>
              <a:rPr lang="ru-RU" dirty="0"/>
              <a:t>у</a:t>
            </a:r>
            <a:r>
              <a:rPr lang="ru-RU" dirty="0" smtClean="0"/>
              <a:t>бедитесь</a:t>
            </a:r>
            <a:r>
              <a:rPr lang="ru-RU" dirty="0"/>
              <a:t>, что все учащиеся могут видеть и понимать визуальные материалы.</a:t>
            </a:r>
          </a:p>
          <a:p>
            <a:pPr algn="just"/>
            <a:r>
              <a:rPr lang="ru-RU" b="1" dirty="0" smtClean="0"/>
              <a:t>Делайте </a:t>
            </a:r>
            <a:r>
              <a:rPr lang="ru-RU" b="1" dirty="0"/>
              <a:t>визуальные материалы интерактивными:</a:t>
            </a:r>
            <a:r>
              <a:rPr lang="ru-RU" dirty="0"/>
              <a:t> </a:t>
            </a:r>
            <a:r>
              <a:rPr lang="ru-RU" dirty="0" smtClean="0"/>
              <a:t>задавайте </a:t>
            </a:r>
            <a:r>
              <a:rPr lang="ru-RU" dirty="0"/>
              <a:t>вопросы, проводите дискуссии и обсуждайте изображения.</a:t>
            </a:r>
          </a:p>
        </p:txBody>
      </p:sp>
    </p:spTree>
    <p:extLst>
      <p:ext uri="{BB962C8B-B14F-4D97-AF65-F5344CB8AC3E}">
        <p14:creationId xmlns:p14="http://schemas.microsoft.com/office/powerpoint/2010/main" val="227298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5527" y="193964"/>
            <a:ext cx="6935932" cy="702398"/>
          </a:xfrm>
        </p:spPr>
        <p:txBody>
          <a:bodyPr/>
          <a:lstStyle/>
          <a:p>
            <a:pPr algn="ctr"/>
            <a:r>
              <a:rPr lang="en-US" b="1" dirty="0" smtClean="0"/>
              <a:t>SWOT-</a:t>
            </a:r>
            <a:r>
              <a:rPr lang="ru-RU" b="1" dirty="0" smtClean="0"/>
              <a:t> анализ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200" y="896362"/>
            <a:ext cx="7924800" cy="4717618"/>
          </a:xfrm>
        </p:spPr>
        <p:txBody>
          <a:bodyPr>
            <a:normAutofit/>
          </a:bodyPr>
          <a:lstStyle/>
          <a:p>
            <a:r>
              <a:rPr lang="ru-RU" sz="3600" b="1" dirty="0"/>
              <a:t>S</a:t>
            </a:r>
            <a:r>
              <a:rPr lang="ru-RU" sz="3600" dirty="0"/>
              <a:t> — </a:t>
            </a:r>
            <a:r>
              <a:rPr lang="ru-RU" sz="3600" dirty="0" err="1"/>
              <a:t>strengths</a:t>
            </a:r>
            <a:r>
              <a:rPr lang="ru-RU" sz="3600" dirty="0"/>
              <a:t> — </a:t>
            </a:r>
            <a:r>
              <a:rPr lang="ru-RU" sz="3600" dirty="0" smtClean="0"/>
              <a:t>«</a:t>
            </a:r>
            <a:r>
              <a:rPr lang="ru-RU" sz="3600" dirty="0"/>
              <a:t>сильные стороны»; </a:t>
            </a:r>
          </a:p>
          <a:p>
            <a:r>
              <a:rPr lang="ru-RU" sz="3600" b="1" dirty="0"/>
              <a:t>W</a:t>
            </a:r>
            <a:r>
              <a:rPr lang="ru-RU" sz="3600" dirty="0"/>
              <a:t> — </a:t>
            </a:r>
            <a:r>
              <a:rPr lang="ru-RU" sz="3600" dirty="0" err="1"/>
              <a:t>weaknesses</a:t>
            </a:r>
            <a:r>
              <a:rPr lang="ru-RU" sz="3600" dirty="0"/>
              <a:t> — </a:t>
            </a:r>
            <a:r>
              <a:rPr lang="ru-RU" sz="3600" dirty="0" smtClean="0"/>
              <a:t>«</a:t>
            </a:r>
            <a:r>
              <a:rPr lang="ru-RU" sz="3600" dirty="0"/>
              <a:t>слабые стороны»;</a:t>
            </a:r>
          </a:p>
          <a:p>
            <a:r>
              <a:rPr lang="ru-RU" sz="3600" b="1" dirty="0"/>
              <a:t>O </a:t>
            </a:r>
            <a:r>
              <a:rPr lang="ru-RU" sz="3600" dirty="0"/>
              <a:t>— </a:t>
            </a:r>
            <a:r>
              <a:rPr lang="ru-RU" sz="3600" dirty="0" err="1"/>
              <a:t>opportunities</a:t>
            </a:r>
            <a:r>
              <a:rPr lang="ru-RU" sz="3600" dirty="0"/>
              <a:t> — </a:t>
            </a:r>
            <a:r>
              <a:rPr lang="ru-RU" sz="3600" dirty="0" smtClean="0"/>
              <a:t>«</a:t>
            </a:r>
            <a:r>
              <a:rPr lang="ru-RU" sz="3600" dirty="0"/>
              <a:t>возможности»;</a:t>
            </a:r>
          </a:p>
          <a:p>
            <a:r>
              <a:rPr lang="ru-RU" sz="3600" b="1" dirty="0"/>
              <a:t>T </a:t>
            </a:r>
            <a:r>
              <a:rPr lang="ru-RU" sz="3600" dirty="0"/>
              <a:t>— </a:t>
            </a:r>
            <a:r>
              <a:rPr lang="ru-RU" sz="3600" dirty="0" err="1"/>
              <a:t>threats</a:t>
            </a:r>
            <a:r>
              <a:rPr lang="ru-RU" sz="3600" dirty="0"/>
              <a:t> — </a:t>
            </a:r>
            <a:r>
              <a:rPr lang="ru-RU" sz="3600" dirty="0" smtClean="0"/>
              <a:t>«</a:t>
            </a:r>
            <a:r>
              <a:rPr lang="ru-RU" sz="3600" dirty="0"/>
              <a:t>угрозы».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76964" y="2683308"/>
            <a:ext cx="5267036" cy="526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5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0449" y="3804204"/>
            <a:ext cx="8997042" cy="15656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7" y="175491"/>
            <a:ext cx="8977380" cy="686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33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wf-cdn-1.getcompass.ru/64434b89515652f5518b6b2c/66d96e068aac45edd1c6d5b3_6565de9a1d58d57bbdcac569_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393093" cy="694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438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7962" y="637309"/>
            <a:ext cx="7093529" cy="6049818"/>
          </a:xfrm>
        </p:spPr>
        <p:txBody>
          <a:bodyPr>
            <a:normAutofit/>
          </a:bodyPr>
          <a:lstStyle/>
          <a:p>
            <a:pPr algn="just"/>
            <a:r>
              <a:rPr lang="ru-RU" b="1" dirty="0"/>
              <a:t>Цель SWOT-анализа </a:t>
            </a:r>
            <a:r>
              <a:rPr lang="ru-RU" dirty="0" smtClean="0"/>
              <a:t>заключается в сведении </a:t>
            </a:r>
            <a:r>
              <a:rPr lang="ru-RU" dirty="0"/>
              <a:t>к минимуму слабых сторон </a:t>
            </a:r>
            <a:r>
              <a:rPr lang="ru-RU" dirty="0" smtClean="0"/>
              <a:t>деятельности </a:t>
            </a:r>
            <a:r>
              <a:rPr lang="ru-RU" dirty="0"/>
              <a:t>и наибольшем развитии сильных сторон. 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Методология </a:t>
            </a:r>
            <a:r>
              <a:rPr lang="ru-RU" dirty="0"/>
              <a:t>SWOT-анализа: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выявление сильных и слабых </a:t>
            </a:r>
            <a:r>
              <a:rPr lang="ru-RU" dirty="0" smtClean="0"/>
              <a:t>сторон</a:t>
            </a:r>
            <a:endParaRPr lang="ru-RU" dirty="0"/>
          </a:p>
          <a:p>
            <a:pPr algn="just"/>
            <a:r>
              <a:rPr lang="ru-RU" dirty="0"/>
              <a:t>выявление внешних возможностей и угроз;</a:t>
            </a:r>
          </a:p>
          <a:p>
            <a:pPr algn="just"/>
            <a:r>
              <a:rPr lang="ru-RU" dirty="0"/>
              <a:t>установление связей между ними.</a:t>
            </a:r>
          </a:p>
        </p:txBody>
      </p:sp>
    </p:spTree>
    <p:extLst>
      <p:ext uri="{BB962C8B-B14F-4D97-AF65-F5344CB8AC3E}">
        <p14:creationId xmlns:p14="http://schemas.microsoft.com/office/powerpoint/2010/main" val="216396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5242614"/>
              </p:ext>
            </p:extLst>
          </p:nvPr>
        </p:nvGraphicFramePr>
        <p:xfrm>
          <a:off x="0" y="1"/>
          <a:ext cx="9144000" cy="686201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4516428">
                  <a:extLst>
                    <a:ext uri="{9D8B030D-6E8A-4147-A177-3AD203B41FA5}">
                      <a16:colId xmlns:a16="http://schemas.microsoft.com/office/drawing/2014/main" val="504293685"/>
                    </a:ext>
                  </a:extLst>
                </a:gridCol>
                <a:gridCol w="4627572">
                  <a:extLst>
                    <a:ext uri="{9D8B030D-6E8A-4147-A177-3AD203B41FA5}">
                      <a16:colId xmlns:a16="http://schemas.microsoft.com/office/drawing/2014/main" val="3632024417"/>
                    </a:ext>
                  </a:extLst>
                </a:gridCol>
              </a:tblGrid>
              <a:tr h="23800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</a:rPr>
                        <a:t>Сильные стороны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23" marR="13323" marT="13323" marB="1332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</a:rPr>
                        <a:t>Слабые стороны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23" marR="13323" marT="13323" marB="1332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405891"/>
                  </a:ext>
                </a:extLst>
              </a:tr>
              <a:tr h="3091232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Опыт работы в школе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Умение установить контакт с детьми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Умение выстроить доверительные отношения с родителями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Эффективная коммуникация с администрацией школы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квалификации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Эффективное взаимодействие со школьными службами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23" marR="13323" marT="13323" marB="1332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Недостаток опыта в разрешении конфликтов между подростками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Сложности в работе с детьми, имеющими низкую мотивацию к учебе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Недостаток времени на подготовку к классным часам, невозможность уделить достаточно внимания каждому ученику индивидуально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Трудности в коммуникации с родителями, не заинтересованными в участии в жизни класса.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23" marR="13323" marT="13323" marB="1332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55159"/>
                  </a:ext>
                </a:extLst>
              </a:tr>
              <a:tr h="23800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</a:rPr>
                        <a:t>Возможности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23" marR="13323" marT="13323" marB="1332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</a:rPr>
                        <a:t>Угрозы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23" marR="13323" marT="13323" marB="1332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742568"/>
                  </a:ext>
                </a:extLst>
              </a:tr>
              <a:tr h="3290766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Использование </a:t>
                      </a:r>
                      <a:r>
                        <a:rPr lang="ru-RU" sz="16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Сферум</a:t>
                      </a:r>
                      <a:r>
                        <a:rPr lang="ru-RU" sz="16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 ФГИС «Моя школа» 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для коммуникации с родителями и учениками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Обмен опытом с другими классными руководителями, сотрудничество с предметными учителями для решения проблем с успеваемостью.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в школьных конкурсах и олимпиадах, реализация совместных проектов,</a:t>
                      </a:r>
                      <a:r>
                        <a:rPr lang="ru-RU" sz="16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проведение внеклассных мероприятий.</a:t>
                      </a:r>
                      <a:endParaRPr lang="ru-RU" sz="16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родительских собраний, индивидуальные беседы с родителями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23" marR="13323" marT="13323" marB="1332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Проблемы в классе (конфликты, низкая успеваемость)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Недостаток ресурсов для проведения внеклассных мероприятий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Недостаток поддержки со стороны родителей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23" marR="13323" marT="13323" marB="1332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230470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23150587" y="-99289"/>
            <a:ext cx="32294587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FAFAF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Например, SWOT-анализ дистанционного обучения:</a:t>
            </a: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98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745" y="434109"/>
            <a:ext cx="7675419" cy="241992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/>
            <a:r>
              <a:rPr lang="ru-RU" b="1" dirty="0"/>
              <a:t>Визуальные методы </a:t>
            </a:r>
            <a:r>
              <a:rPr lang="ru-RU" dirty="0"/>
              <a:t>в профессии учителя – это мощный инструмент для повышения эффективности обучения и вовлечения </a:t>
            </a:r>
            <a:r>
              <a:rPr lang="ru-RU" dirty="0" smtClean="0"/>
              <a:t>учащихся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6510" y="3149601"/>
            <a:ext cx="6658840" cy="3027362"/>
          </a:xfrm>
        </p:spPr>
        <p:txBody>
          <a:bodyPr/>
          <a:lstStyle/>
          <a:p>
            <a:pPr algn="just"/>
            <a:r>
              <a:rPr lang="ru-RU" dirty="0"/>
              <a:t>обращаются к визуальному восприятию, которое является преобладающим у большинства </a:t>
            </a:r>
            <a:r>
              <a:rPr lang="ru-RU" dirty="0" smtClean="0"/>
              <a:t>людей; </a:t>
            </a:r>
            <a:endParaRPr lang="en-US" dirty="0" smtClean="0"/>
          </a:p>
          <a:p>
            <a:pPr algn="just"/>
            <a:r>
              <a:rPr lang="ru-RU" dirty="0" smtClean="0"/>
              <a:t>делают </a:t>
            </a:r>
            <a:r>
              <a:rPr lang="ru-RU" dirty="0"/>
              <a:t>информацию более доступной, запоминающейся и интересной.</a:t>
            </a:r>
          </a:p>
        </p:txBody>
      </p:sp>
    </p:spTree>
    <p:extLst>
      <p:ext uri="{BB962C8B-B14F-4D97-AF65-F5344CB8AC3E}">
        <p14:creationId xmlns:p14="http://schemas.microsoft.com/office/powerpoint/2010/main" val="369997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4976" y="-304021"/>
            <a:ext cx="7886700" cy="1325563"/>
          </a:xfrm>
        </p:spPr>
        <p:txBody>
          <a:bodyPr/>
          <a:lstStyle/>
          <a:p>
            <a:pPr algn="ctr"/>
            <a:r>
              <a:rPr lang="ru-RU" b="1" dirty="0"/>
              <a:t>Наглядные </a:t>
            </a:r>
            <a:r>
              <a:rPr lang="ru-RU" b="1" dirty="0" smtClean="0"/>
              <a:t>пособия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755" y="923267"/>
            <a:ext cx="6225309" cy="73484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Картинки</a:t>
            </a:r>
            <a:r>
              <a:rPr lang="ru-RU" b="1" dirty="0">
                <a:solidFill>
                  <a:srgbClr val="FF0000"/>
                </a:solidFill>
              </a:rPr>
              <a:t>, фотографии, </a:t>
            </a:r>
            <a:r>
              <a:rPr lang="ru-RU" b="1" dirty="0" smtClean="0">
                <a:solidFill>
                  <a:srgbClr val="FF0000"/>
                </a:solidFill>
              </a:rPr>
              <a:t>иллюстрации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Picture 6" descr="1"/>
          <p:cNvPicPr>
            <a:picLocks noChangeAspect="1" noChangeArrowheads="1"/>
          </p:cNvPicPr>
          <p:nvPr/>
        </p:nvPicPr>
        <p:blipFill>
          <a:blip r:embed="rId2" cstate="print">
            <a:lum bright="-12000" contrast="6000"/>
          </a:blip>
          <a:srcRect/>
          <a:stretch>
            <a:fillRect/>
          </a:stretch>
        </p:blipFill>
        <p:spPr>
          <a:xfrm>
            <a:off x="6651498" y="1466847"/>
            <a:ext cx="2309622" cy="3264030"/>
          </a:xfrm>
          <a:prstGeom prst="rect">
            <a:avLst/>
          </a:prstGeom>
          <a:noFill/>
          <a:ln w="76200">
            <a:solidFill>
              <a:srgbClr val="FFCC00"/>
            </a:solidFill>
          </a:ln>
        </p:spPr>
      </p:pic>
      <p:pic>
        <p:nvPicPr>
          <p:cNvPr id="6" name="Picture 2" descr="http://www.oboznik.ru/wp-content/uploads/2014/04/t1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89120"/>
            <a:ext cx="4636413" cy="246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6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F:\11 класс\обществознание\310a45052d1716e66c71934ab88f89f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072" y="1987796"/>
            <a:ext cx="4402543" cy="2467832"/>
          </a:xfrm>
          <a:prstGeom prst="rect">
            <a:avLst/>
          </a:prstGeom>
          <a:noFill/>
        </p:spPr>
      </p:pic>
      <p:pic>
        <p:nvPicPr>
          <p:cNvPr id="10" name="Picture 3" descr="C:\Users\Екатерина\Desktop\6b9f30d0afe9ce447a54a6606527f0e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9264" y="1845661"/>
            <a:ext cx="1718437" cy="285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F:\11 класс\обществознание\cffd55a9b0fb001163180568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57344" y="3988164"/>
            <a:ext cx="4303776" cy="28698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812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4832" y="-60181"/>
            <a:ext cx="7886700" cy="1325563"/>
          </a:xfrm>
        </p:spPr>
        <p:txBody>
          <a:bodyPr/>
          <a:lstStyle/>
          <a:p>
            <a:pPr algn="ctr"/>
            <a:r>
              <a:rPr lang="ru-RU" b="1" dirty="0"/>
              <a:t>Наглядные </a:t>
            </a:r>
            <a:r>
              <a:rPr lang="ru-RU" b="1" dirty="0" smtClean="0"/>
              <a:t>пособия</a:t>
            </a:r>
            <a:endParaRPr lang="ru-RU" b="1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792481" y="1014707"/>
            <a:ext cx="5035296" cy="4971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Плакаты, схемы, диаграммы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0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 descr="C:\Users\Владелец\Downloads\img-rrmNt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96" y="3954785"/>
            <a:ext cx="5693664" cy="2685691"/>
          </a:xfrm>
          <a:prstGeom prst="rect">
            <a:avLst/>
          </a:prstGeom>
          <a:noFill/>
        </p:spPr>
      </p:pic>
      <p:pic>
        <p:nvPicPr>
          <p:cNvPr id="2052" name="Picture 4" descr="F:\11 класс\обществознание\Istorija_Rossii_7_klass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6212" y="1606295"/>
            <a:ext cx="3430524" cy="4943118"/>
          </a:xfrm>
          <a:prstGeom prst="rect">
            <a:avLst/>
          </a:prstGeom>
          <a:noFill/>
        </p:spPr>
      </p:pic>
      <p:pic>
        <p:nvPicPr>
          <p:cNvPr id="2053" name="Picture 5" descr="F:\11 класс\обществознание\640px-Диаграмма_состава_Государственной_думы_Российской_Федерации_6_созыв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296" y="1698155"/>
            <a:ext cx="4193667" cy="22737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812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096" y="0"/>
            <a:ext cx="7854396" cy="997158"/>
          </a:xfrm>
        </p:spPr>
        <p:txBody>
          <a:bodyPr/>
          <a:lstStyle/>
          <a:p>
            <a:pPr algn="ctr"/>
            <a:r>
              <a:rPr lang="ru-RU" b="1" dirty="0"/>
              <a:t>Наглядные </a:t>
            </a:r>
            <a:r>
              <a:rPr lang="ru-RU" b="1" dirty="0" smtClean="0"/>
              <a:t>пособия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08320" y="1365504"/>
            <a:ext cx="3328416" cy="62179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Реальные объекты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2291" name="Picture 3" descr="F:\11 класс\обществознание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456" y="967740"/>
            <a:ext cx="5238750" cy="3581400"/>
          </a:xfrm>
          <a:prstGeom prst="rect">
            <a:avLst/>
          </a:prstGeom>
          <a:noFill/>
        </p:spPr>
      </p:pic>
      <p:pic>
        <p:nvPicPr>
          <p:cNvPr id="12290" name="Picture 2" descr="F:\11 класс\обществознание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5250" y="3072385"/>
            <a:ext cx="5238750" cy="3785616"/>
          </a:xfrm>
          <a:prstGeom prst="rect">
            <a:avLst/>
          </a:prstGeom>
          <a:noFill/>
        </p:spPr>
      </p:pic>
      <p:pic>
        <p:nvPicPr>
          <p:cNvPr id="12292" name="Picture 4" descr="F:\11 класс\обществознание\14p_ximi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42731"/>
            <a:ext cx="3920943" cy="26152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812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096" y="0"/>
            <a:ext cx="7854396" cy="997158"/>
          </a:xfrm>
        </p:spPr>
        <p:txBody>
          <a:bodyPr/>
          <a:lstStyle/>
          <a:p>
            <a:pPr algn="ctr"/>
            <a:r>
              <a:rPr lang="ru-RU" b="1" dirty="0"/>
              <a:t>Наглядные </a:t>
            </a:r>
            <a:r>
              <a:rPr lang="ru-RU" b="1" dirty="0" smtClean="0"/>
              <a:t>пособия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1936" y="1182624"/>
            <a:ext cx="3706368" cy="10972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b="1" dirty="0" err="1" smtClean="0">
                <a:solidFill>
                  <a:srgbClr val="FF0000"/>
                </a:solidFill>
              </a:rPr>
              <a:t>Мультимедийные</a:t>
            </a:r>
            <a:r>
              <a:rPr lang="ru-RU" b="1" dirty="0" smtClean="0">
                <a:solidFill>
                  <a:srgbClr val="FF0000"/>
                </a:solidFill>
              </a:rPr>
              <a:t> презентации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7650" name="Picture 2" descr="F:\11 класс\обществознание\2021-01-25-13_15_34-Window_1611558988-e16115590318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6528" y="2898648"/>
            <a:ext cx="7552944" cy="3776472"/>
          </a:xfrm>
          <a:prstGeom prst="rect">
            <a:avLst/>
          </a:prstGeom>
          <a:noFill/>
        </p:spPr>
      </p:pic>
      <p:pic>
        <p:nvPicPr>
          <p:cNvPr id="27651" name="Picture 3" descr="F:\11 класс\обществознание\5-luchshih-servisov-i-programm-dlya-sozdaniya-prezentacij_16133393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6944" y="841248"/>
            <a:ext cx="3389376" cy="1694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812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687" y="272762"/>
            <a:ext cx="8709313" cy="1325563"/>
          </a:xfrm>
        </p:spPr>
        <p:txBody>
          <a:bodyPr/>
          <a:lstStyle/>
          <a:p>
            <a:pPr algn="ctr"/>
            <a:r>
              <a:rPr lang="ru-RU" b="1" dirty="0"/>
              <a:t>Интерактивные визуальные </a:t>
            </a:r>
            <a:r>
              <a:rPr lang="ru-RU" b="1" dirty="0" smtClean="0"/>
              <a:t>методы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297" y="1556512"/>
            <a:ext cx="4401311" cy="63804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b="1" dirty="0"/>
              <a:t>Интерактивные </a:t>
            </a:r>
            <a:r>
              <a:rPr lang="ru-RU" b="1" dirty="0" smtClean="0"/>
              <a:t>доски</a:t>
            </a:r>
            <a:endParaRPr lang="ru-RU" dirty="0"/>
          </a:p>
        </p:txBody>
      </p:sp>
      <p:pic>
        <p:nvPicPr>
          <p:cNvPr id="11265" name="Picture 1" descr="F:\11 класс\обществознание\interaktivnie_paneli_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1793" y="1597152"/>
            <a:ext cx="3942207" cy="2628138"/>
          </a:xfrm>
          <a:prstGeom prst="rect">
            <a:avLst/>
          </a:prstGeom>
          <a:noFill/>
        </p:spPr>
      </p:pic>
      <p:pic>
        <p:nvPicPr>
          <p:cNvPr id="1027" name="Picture 3" descr="F:\11 класс\обществознание\unnamed-5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9536" y="3983222"/>
            <a:ext cx="4474464" cy="2643130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3854" t="10167" r="625" b="6333"/>
          <a:stretch>
            <a:fillRect/>
          </a:stretch>
        </p:blipFill>
        <p:spPr bwMode="auto">
          <a:xfrm>
            <a:off x="0" y="2279904"/>
            <a:ext cx="5081417" cy="2776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F:\11 класс\обществознание\tild3431-6630-4532-a633-323464383836__frame_2087326153_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95072" y="3902211"/>
            <a:ext cx="5217223" cy="29557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798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687" y="272762"/>
            <a:ext cx="8709313" cy="1325563"/>
          </a:xfrm>
        </p:spPr>
        <p:txBody>
          <a:bodyPr/>
          <a:lstStyle/>
          <a:p>
            <a:pPr algn="ctr"/>
            <a:r>
              <a:rPr lang="ru-RU" b="1" dirty="0"/>
              <a:t>Интерактивные визуальные </a:t>
            </a:r>
            <a:r>
              <a:rPr lang="ru-RU" b="1" dirty="0" smtClean="0"/>
              <a:t>методы</a:t>
            </a:r>
            <a:endParaRPr lang="ru-RU" b="1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066801" y="1806448"/>
            <a:ext cx="4760975" cy="6197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Виртуальные экскурсии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700" name="AutoShape 4" descr="F:\11 %D0%BA%D0%BB%D0%B0%D1%81%D1%81\%D0%BE%D0%B1%D1%89%D0%B5%D1%81%D1%82%D0%B2%D0%BE%D0%B7%D0%BD%D0%B0%D0%BD%D0%B8%D0%B5\2019120416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AutoShape 6" descr="F:\11 %D0%BA%D0%BB%D0%B0%D1%81%D1%81\%D0%BE%D0%B1%D1%89%D0%B5%D1%81%D1%82%D0%B2%D0%BE%D0%B7%D0%BD%D0%B0%D0%BD%D0%B8%D0%B5\2019120416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2" cstate="print"/>
          <a:srcRect l="5521" t="16833" r="2084" b="10000"/>
          <a:stretch>
            <a:fillRect/>
          </a:stretch>
        </p:blipFill>
        <p:spPr bwMode="auto">
          <a:xfrm>
            <a:off x="0" y="2504866"/>
            <a:ext cx="9144000" cy="435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798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687" y="272762"/>
            <a:ext cx="8709313" cy="1325563"/>
          </a:xfrm>
        </p:spPr>
        <p:txBody>
          <a:bodyPr/>
          <a:lstStyle/>
          <a:p>
            <a:pPr algn="ctr"/>
            <a:r>
              <a:rPr lang="ru-RU" b="1" dirty="0"/>
              <a:t>Интерактивные визуальные </a:t>
            </a:r>
            <a:r>
              <a:rPr lang="ru-RU" b="1" dirty="0" smtClean="0"/>
              <a:t>методы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1393" y="1617472"/>
            <a:ext cx="4401311" cy="63804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/>
              <a:t>Видеоролики и анимация</a:t>
            </a:r>
            <a:endParaRPr lang="ru-RU" b="1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6D50CB0D-736D-6C90-28C3-E42A06EE645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9184" y="2651815"/>
            <a:ext cx="5593522" cy="3109912"/>
          </a:xfrm>
          <a:prstGeom prst="rect">
            <a:avLst/>
          </a:prstGeom>
        </p:spPr>
      </p:pic>
      <p:pic>
        <p:nvPicPr>
          <p:cNvPr id="9" name="Объект 9">
            <a:extLst>
              <a:ext uri="{FF2B5EF4-FFF2-40B4-BE49-F238E27FC236}">
                <a16:creationId xmlns:a16="http://schemas.microsoft.com/office/drawing/2014/main" id="{6950DB42-01BB-F7EE-4986-6597B018A11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6082" y="4612980"/>
            <a:ext cx="4037918" cy="224502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73FF05C-8A96-2836-8E73-808D7228840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01891" y="2311400"/>
            <a:ext cx="3942109" cy="224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98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281</TotalTime>
  <Words>393</Words>
  <Application>Microsoft Office PowerPoint</Application>
  <PresentationFormat>Экран (4:3)</PresentationFormat>
  <Paragraphs>65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Визуальные методы обучения</vt:lpstr>
      <vt:lpstr>Визуальные методы в профессии учителя – это мощный инструмент для повышения эффективности обучения и вовлечения учащихся </vt:lpstr>
      <vt:lpstr>Наглядные пособия</vt:lpstr>
      <vt:lpstr>Наглядные пособия</vt:lpstr>
      <vt:lpstr>Наглядные пособия</vt:lpstr>
      <vt:lpstr>Наглядные пособия</vt:lpstr>
      <vt:lpstr>Интерактивные визуальные методы</vt:lpstr>
      <vt:lpstr>Интерактивные визуальные методы</vt:lpstr>
      <vt:lpstr>Интерактивные визуальные методы</vt:lpstr>
      <vt:lpstr>Интерактивные визуальные методы</vt:lpstr>
      <vt:lpstr>Визуальные методы для развития творческих способностей</vt:lpstr>
      <vt:lpstr>Визуальные методы для развития творческих способностей</vt:lpstr>
      <vt:lpstr>Рекомендации:</vt:lpstr>
      <vt:lpstr>SWOT- анализ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48</cp:revision>
  <dcterms:created xsi:type="dcterms:W3CDTF">2018-09-04T12:10:47Z</dcterms:created>
  <dcterms:modified xsi:type="dcterms:W3CDTF">2025-01-28T10:31:46Z</dcterms:modified>
</cp:coreProperties>
</file>