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74" r:id="rId6"/>
    <p:sldId id="260" r:id="rId7"/>
    <p:sldId id="271" r:id="rId8"/>
    <p:sldId id="272" r:id="rId9"/>
    <p:sldId id="270" r:id="rId10"/>
    <p:sldId id="268" r:id="rId11"/>
    <p:sldId id="269" r:id="rId12"/>
    <p:sldId id="259" r:id="rId13"/>
    <p:sldId id="261" r:id="rId14"/>
    <p:sldId id="267" r:id="rId15"/>
    <p:sldId id="262" r:id="rId16"/>
    <p:sldId id="266" r:id="rId17"/>
    <p:sldId id="263" r:id="rId18"/>
    <p:sldId id="264" r:id="rId19"/>
    <p:sldId id="273" r:id="rId20"/>
  </p:sldIdLst>
  <p:sldSz cx="18288000" cy="10287000"/>
  <p:notesSz cx="18288000" cy="10287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60"/>
  </p:normalViewPr>
  <p:slideViewPr>
    <p:cSldViewPr>
      <p:cViewPr varScale="1">
        <p:scale>
          <a:sx n="72" d="100"/>
          <a:sy n="72" d="100"/>
        </p:scale>
        <p:origin x="16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1/28/2025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1/28/2025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1/28/2025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19.png"/><Relationship Id="rId7" Type="http://schemas.openxmlformats.org/officeDocument/2006/relationships/image" Target="../media/image40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jp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image" Target="../media/image43.png"/><Relationship Id="rId7" Type="http://schemas.openxmlformats.org/officeDocument/2006/relationships/image" Target="../media/image46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g"/><Relationship Id="rId5" Type="http://schemas.openxmlformats.org/officeDocument/2006/relationships/image" Target="../media/image44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4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jp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3.jpe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AF6E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 bwMode="auto">
          <a:xfrm>
            <a:off x="14470172" y="1666954"/>
            <a:ext cx="3086526" cy="2435549"/>
          </a:xfrm>
          <a:custGeom>
            <a:avLst/>
            <a:gdLst/>
            <a:ahLst/>
            <a:cxnLst/>
            <a:rect l="l" t="t" r="r" b="b"/>
            <a:pathLst>
              <a:path w="3086526" h="2435549" extrusionOk="0">
                <a:moveTo>
                  <a:pt x="0" y="0"/>
                </a:moveTo>
                <a:lnTo>
                  <a:pt x="3086526" y="0"/>
                </a:lnTo>
                <a:lnTo>
                  <a:pt x="3086526" y="2435549"/>
                </a:lnTo>
                <a:lnTo>
                  <a:pt x="0" y="24355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/>
          </a:blipFill>
        </p:spPr>
      </p:sp>
      <p:sp>
        <p:nvSpPr>
          <p:cNvPr id="3" name="Freeform 3"/>
          <p:cNvSpPr/>
          <p:nvPr/>
        </p:nvSpPr>
        <p:spPr bwMode="auto">
          <a:xfrm>
            <a:off x="1929083" y="-1218715"/>
            <a:ext cx="3728807" cy="3254232"/>
          </a:xfrm>
          <a:custGeom>
            <a:avLst/>
            <a:gdLst/>
            <a:ahLst/>
            <a:cxnLst/>
            <a:rect l="l" t="t" r="r" b="b"/>
            <a:pathLst>
              <a:path w="3728807" h="3254232" extrusionOk="0">
                <a:moveTo>
                  <a:pt x="0" y="0"/>
                </a:moveTo>
                <a:lnTo>
                  <a:pt x="3728807" y="0"/>
                </a:lnTo>
                <a:lnTo>
                  <a:pt x="3728807" y="3254231"/>
                </a:lnTo>
                <a:lnTo>
                  <a:pt x="0" y="32542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/>
            <a:stretch/>
          </a:blipFill>
        </p:spPr>
      </p:sp>
      <p:sp>
        <p:nvSpPr>
          <p:cNvPr id="4" name="Freeform 4"/>
          <p:cNvSpPr/>
          <p:nvPr/>
        </p:nvSpPr>
        <p:spPr bwMode="auto">
          <a:xfrm>
            <a:off x="830979" y="6240217"/>
            <a:ext cx="5188487" cy="2207465"/>
          </a:xfrm>
          <a:custGeom>
            <a:avLst/>
            <a:gdLst/>
            <a:ahLst/>
            <a:cxnLst/>
            <a:rect l="l" t="t" r="r" b="b"/>
            <a:pathLst>
              <a:path w="5188487" h="2207465" extrusionOk="0">
                <a:moveTo>
                  <a:pt x="0" y="0"/>
                </a:moveTo>
                <a:lnTo>
                  <a:pt x="5188487" y="0"/>
                </a:lnTo>
                <a:lnTo>
                  <a:pt x="5188487" y="2207465"/>
                </a:lnTo>
                <a:lnTo>
                  <a:pt x="0" y="22074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rcRect/>
            <a:stretch/>
          </a:blipFill>
        </p:spPr>
      </p:sp>
      <p:sp>
        <p:nvSpPr>
          <p:cNvPr id="6" name="TextBox 6"/>
          <p:cNvSpPr txBox="1"/>
          <p:nvPr/>
        </p:nvSpPr>
        <p:spPr bwMode="auto">
          <a:xfrm>
            <a:off x="3027032" y="2927508"/>
            <a:ext cx="12441959" cy="4431983"/>
          </a:xfrm>
          <a:prstGeom prst="rect">
            <a:avLst/>
          </a:prstGeom>
          <a:grpFill/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spcBef>
                <a:spcPts val="0"/>
              </a:spcBef>
              <a:defRPr/>
            </a:pPr>
            <a:r>
              <a:rPr lang="ru-RU" sz="9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Приемы визуализации на уроках русского языка и литературы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Freeform 8"/>
          <p:cNvSpPr/>
          <p:nvPr/>
        </p:nvSpPr>
        <p:spPr bwMode="auto">
          <a:xfrm>
            <a:off x="16013435" y="-2052018"/>
            <a:ext cx="4367920" cy="3684936"/>
          </a:xfrm>
          <a:custGeom>
            <a:avLst/>
            <a:gdLst/>
            <a:ahLst/>
            <a:cxnLst/>
            <a:rect l="l" t="t" r="r" b="b"/>
            <a:pathLst>
              <a:path w="4367920" h="3684936" extrusionOk="0">
                <a:moveTo>
                  <a:pt x="0" y="0"/>
                </a:moveTo>
                <a:lnTo>
                  <a:pt x="4367920" y="0"/>
                </a:lnTo>
                <a:lnTo>
                  <a:pt x="4367920" y="3684936"/>
                </a:lnTo>
                <a:lnTo>
                  <a:pt x="0" y="36849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rcRect/>
            <a:stretch/>
          </a:blipFill>
        </p:spPr>
      </p:sp>
      <p:sp>
        <p:nvSpPr>
          <p:cNvPr id="9" name="Freeform 9"/>
          <p:cNvSpPr/>
          <p:nvPr/>
        </p:nvSpPr>
        <p:spPr bwMode="auto">
          <a:xfrm>
            <a:off x="13358239" y="8278192"/>
            <a:ext cx="3639791" cy="1522095"/>
          </a:xfrm>
          <a:custGeom>
            <a:avLst/>
            <a:gdLst/>
            <a:ahLst/>
            <a:cxnLst/>
            <a:rect l="l" t="t" r="r" b="b"/>
            <a:pathLst>
              <a:path w="3639791" h="1522095" extrusionOk="0">
                <a:moveTo>
                  <a:pt x="0" y="0"/>
                </a:moveTo>
                <a:lnTo>
                  <a:pt x="3639791" y="0"/>
                </a:lnTo>
                <a:lnTo>
                  <a:pt x="3639791" y="1522095"/>
                </a:lnTo>
                <a:lnTo>
                  <a:pt x="0" y="15220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rcRect/>
            <a:stretch/>
          </a:blipFill>
        </p:spPr>
      </p:sp>
      <p:sp>
        <p:nvSpPr>
          <p:cNvPr id="10" name="Freeform 10"/>
          <p:cNvSpPr/>
          <p:nvPr/>
        </p:nvSpPr>
        <p:spPr bwMode="auto">
          <a:xfrm>
            <a:off x="14916728" y="6240217"/>
            <a:ext cx="2193416" cy="2799023"/>
          </a:xfrm>
          <a:custGeom>
            <a:avLst/>
            <a:gdLst/>
            <a:ahLst/>
            <a:cxnLst/>
            <a:rect l="l" t="t" r="r" b="b"/>
            <a:pathLst>
              <a:path w="2193416" h="2799023" extrusionOk="0">
                <a:moveTo>
                  <a:pt x="0" y="0"/>
                </a:moveTo>
                <a:lnTo>
                  <a:pt x="2193416" y="0"/>
                </a:lnTo>
                <a:lnTo>
                  <a:pt x="2193416" y="2799022"/>
                </a:lnTo>
                <a:lnTo>
                  <a:pt x="0" y="279902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rcRect/>
            <a:stretch/>
          </a:blipFill>
        </p:spPr>
      </p:sp>
      <p:sp>
        <p:nvSpPr>
          <p:cNvPr id="11" name="Freeform 11"/>
          <p:cNvSpPr/>
          <p:nvPr/>
        </p:nvSpPr>
        <p:spPr bwMode="auto">
          <a:xfrm>
            <a:off x="0" y="7846257"/>
            <a:ext cx="2377367" cy="2824086"/>
          </a:xfrm>
          <a:custGeom>
            <a:avLst/>
            <a:gdLst/>
            <a:ahLst/>
            <a:cxnLst/>
            <a:rect l="l" t="t" r="r" b="b"/>
            <a:pathLst>
              <a:path w="2377367" h="2824086" extrusionOk="0">
                <a:moveTo>
                  <a:pt x="0" y="0"/>
                </a:moveTo>
                <a:lnTo>
                  <a:pt x="2377367" y="0"/>
                </a:lnTo>
                <a:lnTo>
                  <a:pt x="2377367" y="2824086"/>
                </a:lnTo>
                <a:lnTo>
                  <a:pt x="0" y="282408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rcRect/>
            <a:stretch/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AF6E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 bwMode="auto">
          <a:xfrm>
            <a:off x="16928488" y="210961"/>
            <a:ext cx="2010373" cy="2352566"/>
          </a:xfrm>
          <a:custGeom>
            <a:avLst/>
            <a:gdLst/>
            <a:ahLst/>
            <a:cxnLst/>
            <a:rect l="l" t="t" r="r" b="b"/>
            <a:pathLst>
              <a:path w="2010374" h="2352566" extrusionOk="0">
                <a:moveTo>
                  <a:pt x="0" y="0"/>
                </a:moveTo>
                <a:lnTo>
                  <a:pt x="2010375" y="0"/>
                </a:lnTo>
                <a:lnTo>
                  <a:pt x="2010375" y="2352566"/>
                </a:lnTo>
                <a:lnTo>
                  <a:pt x="0" y="23525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/>
          </a:blipFill>
        </p:spPr>
      </p:sp>
      <p:sp>
        <p:nvSpPr>
          <p:cNvPr id="4" name="Freeform 4"/>
          <p:cNvSpPr/>
          <p:nvPr/>
        </p:nvSpPr>
        <p:spPr bwMode="auto">
          <a:xfrm>
            <a:off x="1038" y="191911"/>
            <a:ext cx="2626887" cy="2206585"/>
          </a:xfrm>
          <a:custGeom>
            <a:avLst/>
            <a:gdLst/>
            <a:ahLst/>
            <a:cxnLst/>
            <a:rect l="l" t="t" r="r" b="b"/>
            <a:pathLst>
              <a:path w="2626887" h="2206585" extrusionOk="0">
                <a:moveTo>
                  <a:pt x="0" y="0"/>
                </a:moveTo>
                <a:lnTo>
                  <a:pt x="2626887" y="0"/>
                </a:lnTo>
                <a:lnTo>
                  <a:pt x="2626887" y="2206585"/>
                </a:lnTo>
                <a:lnTo>
                  <a:pt x="0" y="22065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/>
            <a:stretch/>
          </a:blipFill>
        </p:spPr>
      </p:sp>
      <p:sp>
        <p:nvSpPr>
          <p:cNvPr id="5" name="Freeform 5"/>
          <p:cNvSpPr/>
          <p:nvPr/>
        </p:nvSpPr>
        <p:spPr bwMode="auto">
          <a:xfrm>
            <a:off x="16459200" y="9029700"/>
            <a:ext cx="2322217" cy="1714218"/>
          </a:xfrm>
          <a:custGeom>
            <a:avLst/>
            <a:gdLst/>
            <a:ahLst/>
            <a:cxnLst/>
            <a:rect l="l" t="t" r="r" b="b"/>
            <a:pathLst>
              <a:path w="2322217" h="1714218" extrusionOk="0">
                <a:moveTo>
                  <a:pt x="0" y="0"/>
                </a:moveTo>
                <a:lnTo>
                  <a:pt x="2322217" y="0"/>
                </a:lnTo>
                <a:lnTo>
                  <a:pt x="2322217" y="1714218"/>
                </a:lnTo>
                <a:lnTo>
                  <a:pt x="0" y="17142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rcRect/>
            <a:stretch/>
          </a:blipFill>
        </p:spPr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8355DA56-67A7-4028-8A1B-0F88C26AAB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501" y="1638300"/>
            <a:ext cx="11161987" cy="7586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8BA9CBCE-A8E5-49CC-B450-77CF733B8F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26" y="876300"/>
            <a:ext cx="4419600" cy="589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178A96-19F9-4877-A9D6-F307ADB45590}"/>
              </a:ext>
            </a:extLst>
          </p:cNvPr>
          <p:cNvSpPr txBox="1"/>
          <p:nvPr/>
        </p:nvSpPr>
        <p:spPr>
          <a:xfrm>
            <a:off x="7377112" y="852487"/>
            <a:ext cx="906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«Семья Причастия» – для запоминания морфологических признаков новой части речи</a:t>
            </a:r>
          </a:p>
        </p:txBody>
      </p:sp>
    </p:spTree>
    <p:extLst>
      <p:ext uri="{BB962C8B-B14F-4D97-AF65-F5344CB8AC3E}">
        <p14:creationId xmlns:p14="http://schemas.microsoft.com/office/powerpoint/2010/main" val="241254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AF6E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 bwMode="auto">
          <a:xfrm>
            <a:off x="16928488" y="210961"/>
            <a:ext cx="2010373" cy="2352566"/>
          </a:xfrm>
          <a:custGeom>
            <a:avLst/>
            <a:gdLst/>
            <a:ahLst/>
            <a:cxnLst/>
            <a:rect l="l" t="t" r="r" b="b"/>
            <a:pathLst>
              <a:path w="2010374" h="2352566" extrusionOk="0">
                <a:moveTo>
                  <a:pt x="0" y="0"/>
                </a:moveTo>
                <a:lnTo>
                  <a:pt x="2010375" y="0"/>
                </a:lnTo>
                <a:lnTo>
                  <a:pt x="2010375" y="2352566"/>
                </a:lnTo>
                <a:lnTo>
                  <a:pt x="0" y="23525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/>
          </a:blipFill>
        </p:spPr>
      </p:sp>
      <p:sp>
        <p:nvSpPr>
          <p:cNvPr id="4" name="Freeform 4"/>
          <p:cNvSpPr/>
          <p:nvPr/>
        </p:nvSpPr>
        <p:spPr bwMode="auto">
          <a:xfrm>
            <a:off x="1038" y="191911"/>
            <a:ext cx="2626887" cy="2206585"/>
          </a:xfrm>
          <a:custGeom>
            <a:avLst/>
            <a:gdLst/>
            <a:ahLst/>
            <a:cxnLst/>
            <a:rect l="l" t="t" r="r" b="b"/>
            <a:pathLst>
              <a:path w="2626887" h="2206585" extrusionOk="0">
                <a:moveTo>
                  <a:pt x="0" y="0"/>
                </a:moveTo>
                <a:lnTo>
                  <a:pt x="2626887" y="0"/>
                </a:lnTo>
                <a:lnTo>
                  <a:pt x="2626887" y="2206585"/>
                </a:lnTo>
                <a:lnTo>
                  <a:pt x="0" y="22065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/>
            <a:stretch/>
          </a:blipFill>
        </p:spPr>
      </p:sp>
      <p:sp>
        <p:nvSpPr>
          <p:cNvPr id="5" name="Freeform 5"/>
          <p:cNvSpPr/>
          <p:nvPr/>
        </p:nvSpPr>
        <p:spPr bwMode="auto">
          <a:xfrm>
            <a:off x="16459200" y="9029700"/>
            <a:ext cx="2322217" cy="1714218"/>
          </a:xfrm>
          <a:custGeom>
            <a:avLst/>
            <a:gdLst/>
            <a:ahLst/>
            <a:cxnLst/>
            <a:rect l="l" t="t" r="r" b="b"/>
            <a:pathLst>
              <a:path w="2322217" h="1714218" extrusionOk="0">
                <a:moveTo>
                  <a:pt x="0" y="0"/>
                </a:moveTo>
                <a:lnTo>
                  <a:pt x="2322217" y="0"/>
                </a:lnTo>
                <a:lnTo>
                  <a:pt x="2322217" y="1714218"/>
                </a:lnTo>
                <a:lnTo>
                  <a:pt x="0" y="17142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rcRect/>
            <a:stretch/>
          </a:blipFill>
        </p:spPr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0E86472-70F0-430D-9EC2-6EE970268D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91911"/>
            <a:ext cx="7086600" cy="98489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B34008F-8E21-436C-BE52-E4015D9FA5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49" y="2781300"/>
            <a:ext cx="10088733" cy="69360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9CFDDEF-FDFE-43CD-AF17-D5657B19BC98}"/>
              </a:ext>
            </a:extLst>
          </p:cNvPr>
          <p:cNvSpPr txBox="1"/>
          <p:nvPr/>
        </p:nvSpPr>
        <p:spPr>
          <a:xfrm>
            <a:off x="2696419" y="10287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Работы по теме «Образ Петербурга в повести «Шинель» Н.В. Гоголя</a:t>
            </a:r>
          </a:p>
          <a:p>
            <a:pPr algn="ctr"/>
            <a:endParaRPr lang="ru-RU" b="1" dirty="0"/>
          </a:p>
          <a:p>
            <a:pPr algn="ctr"/>
            <a:r>
              <a:rPr lang="ru-RU" b="1" dirty="0"/>
              <a:t>Не только словесная характеристика Петербурга, но и иллюстрация. Помогает обучающимся лучше представить атмосферу города.</a:t>
            </a:r>
          </a:p>
        </p:txBody>
      </p:sp>
    </p:spTree>
    <p:extLst>
      <p:ext uri="{BB962C8B-B14F-4D97-AF65-F5344CB8AC3E}">
        <p14:creationId xmlns:p14="http://schemas.microsoft.com/office/powerpoint/2010/main" val="1377788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AF6E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 bwMode="auto">
          <a:xfrm>
            <a:off x="16928488" y="210961"/>
            <a:ext cx="2010373" cy="2352566"/>
          </a:xfrm>
          <a:custGeom>
            <a:avLst/>
            <a:gdLst/>
            <a:ahLst/>
            <a:cxnLst/>
            <a:rect l="l" t="t" r="r" b="b"/>
            <a:pathLst>
              <a:path w="2010374" h="2352566" extrusionOk="0">
                <a:moveTo>
                  <a:pt x="0" y="0"/>
                </a:moveTo>
                <a:lnTo>
                  <a:pt x="2010375" y="0"/>
                </a:lnTo>
                <a:lnTo>
                  <a:pt x="2010375" y="2352566"/>
                </a:lnTo>
                <a:lnTo>
                  <a:pt x="0" y="23525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/>
          </a:blipFill>
        </p:spPr>
      </p:sp>
      <p:sp>
        <p:nvSpPr>
          <p:cNvPr id="4" name="Freeform 4"/>
          <p:cNvSpPr/>
          <p:nvPr/>
        </p:nvSpPr>
        <p:spPr bwMode="auto">
          <a:xfrm>
            <a:off x="1038" y="191911"/>
            <a:ext cx="2626887" cy="2206585"/>
          </a:xfrm>
          <a:custGeom>
            <a:avLst/>
            <a:gdLst/>
            <a:ahLst/>
            <a:cxnLst/>
            <a:rect l="l" t="t" r="r" b="b"/>
            <a:pathLst>
              <a:path w="2626887" h="2206585" extrusionOk="0">
                <a:moveTo>
                  <a:pt x="0" y="0"/>
                </a:moveTo>
                <a:lnTo>
                  <a:pt x="2626887" y="0"/>
                </a:lnTo>
                <a:lnTo>
                  <a:pt x="2626887" y="2206585"/>
                </a:lnTo>
                <a:lnTo>
                  <a:pt x="0" y="22065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/>
            <a:stretch/>
          </a:blipFill>
        </p:spPr>
      </p:sp>
      <p:sp>
        <p:nvSpPr>
          <p:cNvPr id="5" name="Freeform 5"/>
          <p:cNvSpPr/>
          <p:nvPr/>
        </p:nvSpPr>
        <p:spPr bwMode="auto">
          <a:xfrm>
            <a:off x="16459200" y="9029700"/>
            <a:ext cx="2322217" cy="1714218"/>
          </a:xfrm>
          <a:custGeom>
            <a:avLst/>
            <a:gdLst/>
            <a:ahLst/>
            <a:cxnLst/>
            <a:rect l="l" t="t" r="r" b="b"/>
            <a:pathLst>
              <a:path w="2322217" h="1714218" extrusionOk="0">
                <a:moveTo>
                  <a:pt x="0" y="0"/>
                </a:moveTo>
                <a:lnTo>
                  <a:pt x="2322217" y="0"/>
                </a:lnTo>
                <a:lnTo>
                  <a:pt x="2322217" y="1714218"/>
                </a:lnTo>
                <a:lnTo>
                  <a:pt x="0" y="17142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rcRect/>
            <a:stretch/>
          </a:blipFill>
        </p:spPr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FC88451-8620-4CC8-BCD8-C3EB86CF0972}"/>
              </a:ext>
            </a:extLst>
          </p:cNvPr>
          <p:cNvSpPr txBox="1"/>
          <p:nvPr/>
        </p:nvSpPr>
        <p:spPr bwMode="auto">
          <a:xfrm>
            <a:off x="4888882" y="6626161"/>
            <a:ext cx="792736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i="0" u="sng" dirty="0">
                <a:effectLst/>
                <a:latin typeface="+mj-lt"/>
              </a:rPr>
              <a:t>Разные формы работ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3600" b="1" dirty="0">
                <a:latin typeface="+mj-lt"/>
              </a:rPr>
              <a:t>Буклеты</a:t>
            </a:r>
            <a:endParaRPr lang="ru-RU" sz="3600" b="1" i="0" dirty="0">
              <a:effectLst/>
              <a:latin typeface="+mj-lt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3600" b="1" dirty="0">
                <a:latin typeface="+mj-lt"/>
              </a:rPr>
              <a:t>Коллажи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3600" b="1" dirty="0">
                <a:latin typeface="+mj-lt"/>
              </a:rPr>
              <a:t>Рисунки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3600" b="1" dirty="0">
                <a:latin typeface="+mj-lt"/>
              </a:rPr>
              <a:t>Иллюстрированные схемы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3600" b="1" dirty="0">
                <a:latin typeface="+mj-lt"/>
              </a:rPr>
              <a:t>Страницы в </a:t>
            </a:r>
            <a:r>
              <a:rPr lang="ru-RU" sz="3600" b="1" dirty="0" err="1">
                <a:latin typeface="+mj-lt"/>
              </a:rPr>
              <a:t>соц.сетях</a:t>
            </a:r>
            <a:endParaRPr lang="ru-RU" sz="3600" b="1" dirty="0">
              <a:latin typeface="+mj-lt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22DFC99-754F-471F-8461-28B1CD3BB2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829719">
            <a:off x="9327763" y="268977"/>
            <a:ext cx="3665127" cy="6445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0E02196-B07F-440E-B6CE-77F8F90076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4464">
            <a:off x="5071132" y="447063"/>
            <a:ext cx="4589936" cy="5914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E7E4300-F783-4A85-BC75-0F879F6B74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912281">
            <a:off x="1070066" y="2011200"/>
            <a:ext cx="5070938" cy="5847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322128E-0E6E-490F-8DDC-9211626E05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549480">
            <a:off x="12336795" y="1911652"/>
            <a:ext cx="4955443" cy="6552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AF6E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38EC0E67-8D1F-43C5-9F31-6CB27DB61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41809">
            <a:off x="3985078" y="358518"/>
            <a:ext cx="5949562" cy="7762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Freeform 2"/>
          <p:cNvSpPr/>
          <p:nvPr/>
        </p:nvSpPr>
        <p:spPr bwMode="auto">
          <a:xfrm>
            <a:off x="418761" y="8305147"/>
            <a:ext cx="2194773" cy="1771780"/>
          </a:xfrm>
          <a:custGeom>
            <a:avLst/>
            <a:gdLst/>
            <a:ahLst/>
            <a:cxnLst/>
            <a:rect l="l" t="t" r="r" b="b"/>
            <a:pathLst>
              <a:path w="2194773" h="1771780" extrusionOk="0">
                <a:moveTo>
                  <a:pt x="0" y="0"/>
                </a:moveTo>
                <a:lnTo>
                  <a:pt x="2194773" y="0"/>
                </a:lnTo>
                <a:lnTo>
                  <a:pt x="2194773" y="1771780"/>
                </a:lnTo>
                <a:lnTo>
                  <a:pt x="0" y="17717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/>
            <a:stretch/>
          </a:blipFill>
        </p:spPr>
      </p:sp>
      <p:sp>
        <p:nvSpPr>
          <p:cNvPr id="3" name="Freeform 3"/>
          <p:cNvSpPr/>
          <p:nvPr/>
        </p:nvSpPr>
        <p:spPr bwMode="auto">
          <a:xfrm>
            <a:off x="14716215" y="7452245"/>
            <a:ext cx="1882417" cy="2236132"/>
          </a:xfrm>
          <a:custGeom>
            <a:avLst/>
            <a:gdLst/>
            <a:ahLst/>
            <a:cxnLst/>
            <a:rect l="l" t="t" r="r" b="b"/>
            <a:pathLst>
              <a:path w="1882417" h="2236132" extrusionOk="0">
                <a:moveTo>
                  <a:pt x="0" y="0"/>
                </a:moveTo>
                <a:lnTo>
                  <a:pt x="1882417" y="0"/>
                </a:lnTo>
                <a:lnTo>
                  <a:pt x="1882417" y="2236133"/>
                </a:lnTo>
                <a:lnTo>
                  <a:pt x="0" y="22361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rcRect/>
            <a:stretch/>
          </a:blipFill>
        </p:spPr>
      </p:sp>
      <p:sp>
        <p:nvSpPr>
          <p:cNvPr id="4" name="Freeform 4"/>
          <p:cNvSpPr/>
          <p:nvPr/>
        </p:nvSpPr>
        <p:spPr bwMode="auto">
          <a:xfrm>
            <a:off x="15716413" y="5740474"/>
            <a:ext cx="1840126" cy="4114800"/>
          </a:xfrm>
          <a:custGeom>
            <a:avLst/>
            <a:gdLst/>
            <a:ahLst/>
            <a:cxnLst/>
            <a:rect l="l" t="t" r="r" b="b"/>
            <a:pathLst>
              <a:path w="1840126" h="4114800" extrusionOk="0">
                <a:moveTo>
                  <a:pt x="0" y="0"/>
                </a:moveTo>
                <a:lnTo>
                  <a:pt x="1840125" y="0"/>
                </a:lnTo>
                <a:lnTo>
                  <a:pt x="184012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rcRect/>
            <a:stretch/>
          </a:blipFill>
        </p:spPr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804C173-A60F-4319-887E-46AD405184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352620">
            <a:off x="558448" y="2496651"/>
            <a:ext cx="4140994" cy="67608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C650FFF3-9C72-4652-86B8-D16E5E9E40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631882">
            <a:off x="9454167" y="1566333"/>
            <a:ext cx="6815038" cy="6523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537F3E14-90EC-4E2C-BAD3-D4FB5BD511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47712">
            <a:off x="13648416" y="3993994"/>
            <a:ext cx="4841130" cy="5742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AF6E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 bwMode="auto">
          <a:xfrm>
            <a:off x="16928488" y="210961"/>
            <a:ext cx="2010373" cy="2352566"/>
          </a:xfrm>
          <a:custGeom>
            <a:avLst/>
            <a:gdLst/>
            <a:ahLst/>
            <a:cxnLst/>
            <a:rect l="l" t="t" r="r" b="b"/>
            <a:pathLst>
              <a:path w="2010374" h="2352566" extrusionOk="0">
                <a:moveTo>
                  <a:pt x="0" y="0"/>
                </a:moveTo>
                <a:lnTo>
                  <a:pt x="2010375" y="0"/>
                </a:lnTo>
                <a:lnTo>
                  <a:pt x="2010375" y="2352566"/>
                </a:lnTo>
                <a:lnTo>
                  <a:pt x="0" y="23525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/>
          </a:blipFill>
        </p:spPr>
      </p:sp>
      <p:sp>
        <p:nvSpPr>
          <p:cNvPr id="4" name="Freeform 4"/>
          <p:cNvSpPr/>
          <p:nvPr/>
        </p:nvSpPr>
        <p:spPr bwMode="auto">
          <a:xfrm>
            <a:off x="1038" y="191911"/>
            <a:ext cx="2626887" cy="2206585"/>
          </a:xfrm>
          <a:custGeom>
            <a:avLst/>
            <a:gdLst/>
            <a:ahLst/>
            <a:cxnLst/>
            <a:rect l="l" t="t" r="r" b="b"/>
            <a:pathLst>
              <a:path w="2626887" h="2206585" extrusionOk="0">
                <a:moveTo>
                  <a:pt x="0" y="0"/>
                </a:moveTo>
                <a:lnTo>
                  <a:pt x="2626887" y="0"/>
                </a:lnTo>
                <a:lnTo>
                  <a:pt x="2626887" y="2206585"/>
                </a:lnTo>
                <a:lnTo>
                  <a:pt x="0" y="22065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/>
            <a:stretch/>
          </a:blipFill>
        </p:spPr>
      </p:sp>
      <p:sp>
        <p:nvSpPr>
          <p:cNvPr id="5" name="Freeform 5"/>
          <p:cNvSpPr/>
          <p:nvPr/>
        </p:nvSpPr>
        <p:spPr bwMode="auto">
          <a:xfrm>
            <a:off x="16459200" y="9029700"/>
            <a:ext cx="2322217" cy="1714218"/>
          </a:xfrm>
          <a:custGeom>
            <a:avLst/>
            <a:gdLst/>
            <a:ahLst/>
            <a:cxnLst/>
            <a:rect l="l" t="t" r="r" b="b"/>
            <a:pathLst>
              <a:path w="2322217" h="1714218" extrusionOk="0">
                <a:moveTo>
                  <a:pt x="0" y="0"/>
                </a:moveTo>
                <a:lnTo>
                  <a:pt x="2322217" y="0"/>
                </a:lnTo>
                <a:lnTo>
                  <a:pt x="2322217" y="1714218"/>
                </a:lnTo>
                <a:lnTo>
                  <a:pt x="0" y="17142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rcRect/>
            <a:stretch/>
          </a:blipFill>
        </p:spPr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FC88451-8620-4CC8-BCD8-C3EB86CF0972}"/>
              </a:ext>
            </a:extLst>
          </p:cNvPr>
          <p:cNvSpPr txBox="1"/>
          <p:nvPr/>
        </p:nvSpPr>
        <p:spPr bwMode="auto">
          <a:xfrm>
            <a:off x="2171700" y="2398496"/>
            <a:ext cx="13944600" cy="6081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400" b="1" i="0" u="sng" dirty="0">
                <a:effectLst/>
                <a:latin typeface="+mj-lt"/>
              </a:rPr>
              <a:t>Когда можно применять данную форму работы?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4400" b="1" i="0" dirty="0">
                <a:effectLst/>
                <a:latin typeface="+mj-lt"/>
              </a:rPr>
              <a:t>Как творческое домашнее задание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4400" b="1" dirty="0">
                <a:latin typeface="+mj-lt"/>
              </a:rPr>
              <a:t>Во время предметных недель (буклеты, страницы в </a:t>
            </a:r>
            <a:r>
              <a:rPr lang="ru-RU" sz="4400" b="1" dirty="0" err="1">
                <a:latin typeface="+mj-lt"/>
              </a:rPr>
              <a:t>соц.сетях</a:t>
            </a:r>
            <a:r>
              <a:rPr lang="ru-RU" sz="4400" b="1" dirty="0">
                <a:latin typeface="+mj-lt"/>
              </a:rPr>
              <a:t> автора и т.д. )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4400" b="1" dirty="0">
                <a:latin typeface="+mj-lt"/>
              </a:rPr>
              <a:t>При завершении изучения темы для обобщения материала в иллюстрированные схемы</a:t>
            </a:r>
          </a:p>
        </p:txBody>
      </p:sp>
    </p:spTree>
    <p:extLst>
      <p:ext uri="{BB962C8B-B14F-4D97-AF65-F5344CB8AC3E}">
        <p14:creationId xmlns:p14="http://schemas.microsoft.com/office/powerpoint/2010/main" val="3993626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AF6E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 bwMode="auto">
          <a:xfrm>
            <a:off x="1432017" y="6362700"/>
            <a:ext cx="3207970" cy="3770050"/>
          </a:xfrm>
          <a:custGeom>
            <a:avLst/>
            <a:gdLst/>
            <a:ahLst/>
            <a:cxnLst/>
            <a:rect l="l" t="t" r="r" b="b"/>
            <a:pathLst>
              <a:path w="3207970" h="3770050" extrusionOk="0">
                <a:moveTo>
                  <a:pt x="0" y="0"/>
                </a:moveTo>
                <a:lnTo>
                  <a:pt x="3207970" y="0"/>
                </a:lnTo>
                <a:lnTo>
                  <a:pt x="3207970" y="3770051"/>
                </a:lnTo>
                <a:lnTo>
                  <a:pt x="0" y="37700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/>
          </a:blipFill>
        </p:spPr>
      </p:sp>
      <p:sp>
        <p:nvSpPr>
          <p:cNvPr id="3" name="Freeform 3"/>
          <p:cNvSpPr/>
          <p:nvPr/>
        </p:nvSpPr>
        <p:spPr bwMode="auto">
          <a:xfrm>
            <a:off x="501871" y="7744788"/>
            <a:ext cx="2292879" cy="1988551"/>
          </a:xfrm>
          <a:custGeom>
            <a:avLst/>
            <a:gdLst/>
            <a:ahLst/>
            <a:cxnLst/>
            <a:rect l="l" t="t" r="r" b="b"/>
            <a:pathLst>
              <a:path w="2292879" h="1988552" extrusionOk="0">
                <a:moveTo>
                  <a:pt x="0" y="0"/>
                </a:moveTo>
                <a:lnTo>
                  <a:pt x="2292880" y="0"/>
                </a:lnTo>
                <a:lnTo>
                  <a:pt x="2292880" y="1988552"/>
                </a:lnTo>
                <a:lnTo>
                  <a:pt x="0" y="19885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/>
            <a:stretch/>
          </a:blipFill>
        </p:spPr>
      </p:sp>
      <p:sp>
        <p:nvSpPr>
          <p:cNvPr id="7" name="Freeform 7"/>
          <p:cNvSpPr/>
          <p:nvPr/>
        </p:nvSpPr>
        <p:spPr bwMode="auto">
          <a:xfrm>
            <a:off x="3906535" y="0"/>
            <a:ext cx="3055822" cy="1358975"/>
          </a:xfrm>
          <a:custGeom>
            <a:avLst/>
            <a:gdLst/>
            <a:ahLst/>
            <a:cxnLst/>
            <a:rect l="l" t="t" r="r" b="b"/>
            <a:pathLst>
              <a:path w="3055822" h="1072316" extrusionOk="0">
                <a:moveTo>
                  <a:pt x="0" y="0"/>
                </a:moveTo>
                <a:lnTo>
                  <a:pt x="3055822" y="0"/>
                </a:lnTo>
                <a:lnTo>
                  <a:pt x="3055822" y="1072316"/>
                </a:lnTo>
                <a:lnTo>
                  <a:pt x="0" y="10723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rcRect/>
            <a:stretch/>
          </a:blipFill>
        </p:spPr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5B741E6-8662-44C7-A050-922AFA4BC7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871" y="190500"/>
            <a:ext cx="5266782" cy="9261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871C6B3-6161-460E-8B97-43A51CCDAC97}"/>
              </a:ext>
            </a:extLst>
          </p:cNvPr>
          <p:cNvSpPr txBox="1"/>
          <p:nvPr/>
        </p:nvSpPr>
        <p:spPr bwMode="auto">
          <a:xfrm>
            <a:off x="6629400" y="1751412"/>
            <a:ext cx="11008202" cy="6664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i="0" u="sng" dirty="0">
                <a:effectLst/>
                <a:latin typeface="+mj-lt"/>
              </a:rPr>
              <a:t>Использование инфографики на уроках русского языка и литературы имеет ряд преимуществ: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b="1" i="0" dirty="0">
                <a:effectLst/>
                <a:latin typeface="+mj-lt"/>
              </a:rPr>
              <a:t>Помогает быстро запоминать и осмысливать изучаемый материал.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b="1" i="0" dirty="0">
                <a:effectLst/>
                <a:latin typeface="+mj-lt"/>
              </a:rPr>
              <a:t>Развивает критическое мышление.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b="1" i="0" dirty="0">
                <a:effectLst/>
                <a:latin typeface="+mj-lt"/>
              </a:rPr>
              <a:t>Позволяет связывать информацию в целостную картину.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b="1" i="0" dirty="0">
                <a:effectLst/>
                <a:latin typeface="+mj-lt"/>
              </a:rPr>
              <a:t>Помогает правильно организовывать и анализировать информацию.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b="1" i="0" dirty="0">
                <a:effectLst/>
                <a:latin typeface="+mj-lt"/>
              </a:rPr>
              <a:t>Способствует интеграции новых знаний.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AF6E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 bwMode="auto">
          <a:xfrm>
            <a:off x="14913137" y="-647700"/>
            <a:ext cx="3638797" cy="3056589"/>
          </a:xfrm>
          <a:custGeom>
            <a:avLst/>
            <a:gdLst/>
            <a:ahLst/>
            <a:cxnLst/>
            <a:rect l="l" t="t" r="r" b="b"/>
            <a:pathLst>
              <a:path w="3638797" h="3056589" extrusionOk="0">
                <a:moveTo>
                  <a:pt x="0" y="0"/>
                </a:moveTo>
                <a:lnTo>
                  <a:pt x="3638797" y="0"/>
                </a:lnTo>
                <a:lnTo>
                  <a:pt x="3638797" y="3056590"/>
                </a:lnTo>
                <a:lnTo>
                  <a:pt x="0" y="30565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/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" name="Freeform 3"/>
          <p:cNvSpPr/>
          <p:nvPr/>
        </p:nvSpPr>
        <p:spPr bwMode="auto">
          <a:xfrm>
            <a:off x="5734224" y="8173458"/>
            <a:ext cx="3596864" cy="4227084"/>
          </a:xfrm>
          <a:custGeom>
            <a:avLst/>
            <a:gdLst/>
            <a:ahLst/>
            <a:cxnLst/>
            <a:rect l="l" t="t" r="r" b="b"/>
            <a:pathLst>
              <a:path w="3596864" h="4227084" extrusionOk="0">
                <a:moveTo>
                  <a:pt x="0" y="0"/>
                </a:moveTo>
                <a:lnTo>
                  <a:pt x="3596864" y="0"/>
                </a:lnTo>
                <a:lnTo>
                  <a:pt x="3596864" y="4227084"/>
                </a:lnTo>
                <a:lnTo>
                  <a:pt x="0" y="42270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/>
            <a:stretch/>
          </a:blipFill>
        </p:spPr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C38C20C-74BE-46FB-A648-543E9BD6AA89}"/>
              </a:ext>
            </a:extLst>
          </p:cNvPr>
          <p:cNvSpPr txBox="1"/>
          <p:nvPr/>
        </p:nvSpPr>
        <p:spPr bwMode="auto">
          <a:xfrm>
            <a:off x="1066800" y="1028700"/>
            <a:ext cx="15894336" cy="2436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defRPr/>
            </a:pPr>
            <a:r>
              <a:rPr lang="ru-RU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Недостатки использования</a:t>
            </a:r>
          </a:p>
          <a:p>
            <a:pPr algn="ctr">
              <a:lnSpc>
                <a:spcPts val="9799"/>
              </a:lnSpc>
              <a:defRPr/>
            </a:pPr>
            <a:r>
              <a:rPr lang="ru-RU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инфографики на уроках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DE1BDF1-711F-4D81-B4DA-12AC0E574E24}"/>
              </a:ext>
            </a:extLst>
          </p:cNvPr>
          <p:cNvSpPr txBox="1"/>
          <p:nvPr/>
        </p:nvSpPr>
        <p:spPr>
          <a:xfrm>
            <a:off x="3124200" y="3944615"/>
            <a:ext cx="132588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3600" dirty="0"/>
              <a:t>Выполнение конспекта с помощью инфографики требует много времени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3600" dirty="0"/>
              <a:t>Не все дети умеют рисовать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3600" dirty="0"/>
              <a:t>Творческая работа подходит не для всех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ru-RU" sz="3200" dirty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2479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AF6E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225583" y="3160209"/>
            <a:ext cx="6341051" cy="5982286"/>
          </a:xfrm>
          <a:custGeom>
            <a:avLst/>
            <a:gdLst/>
            <a:ahLst/>
            <a:cxnLst/>
            <a:rect l="l" t="t" r="r" b="b"/>
            <a:pathLst>
              <a:path w="2817006" h="2540427" extrusionOk="0">
                <a:moveTo>
                  <a:pt x="0" y="0"/>
                </a:moveTo>
                <a:lnTo>
                  <a:pt x="2817006" y="0"/>
                </a:lnTo>
                <a:lnTo>
                  <a:pt x="2817006" y="2540428"/>
                </a:lnTo>
                <a:lnTo>
                  <a:pt x="0" y="25404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/>
          </a:blipFill>
        </p:spPr>
      </p:sp>
      <p:sp>
        <p:nvSpPr>
          <p:cNvPr id="2" name="Freeform 2"/>
          <p:cNvSpPr/>
          <p:nvPr/>
        </p:nvSpPr>
        <p:spPr bwMode="auto">
          <a:xfrm>
            <a:off x="13893574" y="-230455"/>
            <a:ext cx="3638797" cy="3056589"/>
          </a:xfrm>
          <a:custGeom>
            <a:avLst/>
            <a:gdLst/>
            <a:ahLst/>
            <a:cxnLst/>
            <a:rect l="l" t="t" r="r" b="b"/>
            <a:pathLst>
              <a:path w="3638797" h="3056589" extrusionOk="0">
                <a:moveTo>
                  <a:pt x="0" y="0"/>
                </a:moveTo>
                <a:lnTo>
                  <a:pt x="3638797" y="0"/>
                </a:lnTo>
                <a:lnTo>
                  <a:pt x="3638797" y="3056590"/>
                </a:lnTo>
                <a:lnTo>
                  <a:pt x="0" y="30565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/>
            <a:stretch/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" name="Freeform 3"/>
          <p:cNvSpPr/>
          <p:nvPr/>
        </p:nvSpPr>
        <p:spPr bwMode="auto">
          <a:xfrm>
            <a:off x="5734224" y="8173458"/>
            <a:ext cx="3596864" cy="4227084"/>
          </a:xfrm>
          <a:custGeom>
            <a:avLst/>
            <a:gdLst/>
            <a:ahLst/>
            <a:cxnLst/>
            <a:rect l="l" t="t" r="r" b="b"/>
            <a:pathLst>
              <a:path w="3596864" h="4227084" extrusionOk="0">
                <a:moveTo>
                  <a:pt x="0" y="0"/>
                </a:moveTo>
                <a:lnTo>
                  <a:pt x="3596864" y="0"/>
                </a:lnTo>
                <a:lnTo>
                  <a:pt x="3596864" y="4227084"/>
                </a:lnTo>
                <a:lnTo>
                  <a:pt x="0" y="42270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rcRect/>
            <a:stretch/>
          </a:blipFill>
        </p:spPr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C38C20C-74BE-46FB-A648-543E9BD6AA89}"/>
              </a:ext>
            </a:extLst>
          </p:cNvPr>
          <p:cNvSpPr txBox="1"/>
          <p:nvPr/>
        </p:nvSpPr>
        <p:spPr bwMode="auto">
          <a:xfrm>
            <a:off x="838200" y="723900"/>
            <a:ext cx="15894336" cy="2436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defRPr/>
            </a:pPr>
            <a:r>
              <a:rPr lang="ru-RU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Использование мемов на уроках русского языка и литературы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A66FAAA5-ACC7-4D5D-9213-6DFE8CC3A7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2790" y="4114563"/>
            <a:ext cx="3813419" cy="3711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Freeform 5">
            <a:extLst>
              <a:ext uri="{FF2B5EF4-FFF2-40B4-BE49-F238E27FC236}">
                <a16:creationId xmlns:a16="http://schemas.microsoft.com/office/drawing/2014/main" xmlns="" id="{8046F652-553B-4622-9E48-6BD07CF81FDF}"/>
              </a:ext>
            </a:extLst>
          </p:cNvPr>
          <p:cNvSpPr/>
          <p:nvPr/>
        </p:nvSpPr>
        <p:spPr bwMode="auto">
          <a:xfrm>
            <a:off x="6098826" y="3160209"/>
            <a:ext cx="6341051" cy="5982286"/>
          </a:xfrm>
          <a:custGeom>
            <a:avLst/>
            <a:gdLst/>
            <a:ahLst/>
            <a:cxnLst/>
            <a:rect l="l" t="t" r="r" b="b"/>
            <a:pathLst>
              <a:path w="2817006" h="2540427" extrusionOk="0">
                <a:moveTo>
                  <a:pt x="0" y="0"/>
                </a:moveTo>
                <a:lnTo>
                  <a:pt x="2817006" y="0"/>
                </a:lnTo>
                <a:lnTo>
                  <a:pt x="2817006" y="2540428"/>
                </a:lnTo>
                <a:lnTo>
                  <a:pt x="0" y="25404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/>
          </a:blipFill>
        </p:spPr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C83C7182-5CF2-4449-8F1D-C71BEB8C09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4104" y="3960652"/>
            <a:ext cx="2933700" cy="4019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Freeform 5">
            <a:extLst>
              <a:ext uri="{FF2B5EF4-FFF2-40B4-BE49-F238E27FC236}">
                <a16:creationId xmlns:a16="http://schemas.microsoft.com/office/drawing/2014/main" xmlns="" id="{13C8E1E5-A902-40C4-9CA9-605697028987}"/>
              </a:ext>
            </a:extLst>
          </p:cNvPr>
          <p:cNvSpPr/>
          <p:nvPr/>
        </p:nvSpPr>
        <p:spPr bwMode="auto">
          <a:xfrm>
            <a:off x="11945879" y="2979284"/>
            <a:ext cx="6341051" cy="5982286"/>
          </a:xfrm>
          <a:custGeom>
            <a:avLst/>
            <a:gdLst/>
            <a:ahLst/>
            <a:cxnLst/>
            <a:rect l="l" t="t" r="r" b="b"/>
            <a:pathLst>
              <a:path w="2817006" h="2540427" extrusionOk="0">
                <a:moveTo>
                  <a:pt x="0" y="0"/>
                </a:moveTo>
                <a:lnTo>
                  <a:pt x="2817006" y="0"/>
                </a:lnTo>
                <a:lnTo>
                  <a:pt x="2817006" y="2540428"/>
                </a:lnTo>
                <a:lnTo>
                  <a:pt x="0" y="25404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/>
          </a:blipFill>
        </p:spPr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5BD6DE82-87E3-4F3B-84B6-CC5595995A5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9" b="40253"/>
          <a:stretch/>
        </p:blipFill>
        <p:spPr bwMode="auto">
          <a:xfrm>
            <a:off x="12699631" y="4583045"/>
            <a:ext cx="5159413" cy="2774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AF6E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Freeform 3">
            <a:extLst>
              <a:ext uri="{FF2B5EF4-FFF2-40B4-BE49-F238E27FC236}">
                <a16:creationId xmlns:a16="http://schemas.microsoft.com/office/drawing/2014/main" xmlns="" id="{856AD3E8-5FD8-4EDE-A406-CE4C53649295}"/>
              </a:ext>
            </a:extLst>
          </p:cNvPr>
          <p:cNvSpPr/>
          <p:nvPr/>
        </p:nvSpPr>
        <p:spPr bwMode="auto">
          <a:xfrm>
            <a:off x="0" y="2400300"/>
            <a:ext cx="8113265" cy="5931062"/>
          </a:xfrm>
          <a:custGeom>
            <a:avLst/>
            <a:gdLst/>
            <a:ahLst/>
            <a:cxnLst/>
            <a:rect l="l" t="t" r="r" b="b"/>
            <a:pathLst>
              <a:path w="2010374" h="2352566" extrusionOk="0">
                <a:moveTo>
                  <a:pt x="0" y="0"/>
                </a:moveTo>
                <a:lnTo>
                  <a:pt x="2010375" y="0"/>
                </a:lnTo>
                <a:lnTo>
                  <a:pt x="2010375" y="2352566"/>
                </a:lnTo>
                <a:lnTo>
                  <a:pt x="0" y="23525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/>
          </a:blipFill>
        </p:spPr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0DE2E76-C410-4688-BF7C-EFBC3CB6C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790700"/>
            <a:ext cx="7613536" cy="5055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391E6CF-76BD-4261-9166-943A58AEA92E}"/>
              </a:ext>
            </a:extLst>
          </p:cNvPr>
          <p:cNvSpPr txBox="1"/>
          <p:nvPr/>
        </p:nvSpPr>
        <p:spPr bwMode="auto">
          <a:xfrm>
            <a:off x="8839200" y="419100"/>
            <a:ext cx="9087410" cy="8956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i="0" u="sng" dirty="0">
                <a:effectLst/>
                <a:latin typeface="+mj-lt"/>
              </a:rPr>
              <a:t>Преимущества использования мемов на уроках русского языка и литературы:</a:t>
            </a:r>
          </a:p>
          <a:p>
            <a:pPr algn="ctr"/>
            <a:endParaRPr lang="ru-RU" sz="3600" b="1" i="0" u="sng" dirty="0">
              <a:effectLst/>
              <a:latin typeface="+mj-lt"/>
            </a:endParaRPr>
          </a:p>
          <a:p>
            <a:pPr algn="l">
              <a:buFont typeface="+mj-lt"/>
              <a:buAutoNum type="arabicPeriod"/>
            </a:pPr>
            <a:r>
              <a:rPr lang="ru-RU" sz="3600" b="0" i="0" dirty="0">
                <a:effectLst/>
                <a:latin typeface="+mj-lt"/>
              </a:rPr>
              <a:t>Привлечение внимания учащихся: мемы могут помочь привлечь внимание учеников и сделать урок интереснее.</a:t>
            </a:r>
          </a:p>
          <a:p>
            <a:pPr algn="l">
              <a:buFont typeface="+mj-lt"/>
              <a:buAutoNum type="arabicPeriod"/>
            </a:pPr>
            <a:endParaRPr lang="ru-RU" sz="3600" b="0" i="0" dirty="0">
              <a:effectLst/>
              <a:latin typeface="+mj-lt"/>
            </a:endParaRPr>
          </a:p>
          <a:p>
            <a:pPr algn="l">
              <a:buFont typeface="+mj-lt"/>
              <a:buAutoNum type="arabicPeriod"/>
            </a:pPr>
            <a:r>
              <a:rPr lang="ru-RU" sz="3600" b="0" i="0" dirty="0">
                <a:effectLst/>
                <a:latin typeface="+mj-lt"/>
              </a:rPr>
              <a:t>Развитие креативности: использование мемов может стимулировать творческое мышление учащихся и помочь им развивать чувство юмора.</a:t>
            </a:r>
          </a:p>
          <a:p>
            <a:pPr algn="l">
              <a:buFont typeface="+mj-lt"/>
              <a:buAutoNum type="arabicPeriod"/>
            </a:pPr>
            <a:endParaRPr lang="ru-RU" sz="3600" b="0" i="0" dirty="0">
              <a:effectLst/>
              <a:latin typeface="+mj-lt"/>
            </a:endParaRPr>
          </a:p>
          <a:p>
            <a:pPr algn="l">
              <a:buFont typeface="+mj-lt"/>
              <a:buAutoNum type="arabicPeriod"/>
            </a:pPr>
            <a:r>
              <a:rPr lang="ru-RU" sz="3600" b="0" i="0" dirty="0">
                <a:effectLst/>
                <a:latin typeface="+mj-lt"/>
              </a:rPr>
              <a:t>Повышение мотивации: мемы могут мотивировать учащихся к изучению русского языка и литературы, так как они связаны с их интересами и повседневной жизнью.</a:t>
            </a:r>
          </a:p>
        </p:txBody>
      </p:sp>
    </p:spTree>
    <p:extLst>
      <p:ext uri="{BB962C8B-B14F-4D97-AF65-F5344CB8AC3E}">
        <p14:creationId xmlns:p14="http://schemas.microsoft.com/office/powerpoint/2010/main" val="2807604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AF6E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 bwMode="auto">
          <a:xfrm>
            <a:off x="14470172" y="1666954"/>
            <a:ext cx="3086526" cy="2435549"/>
          </a:xfrm>
          <a:custGeom>
            <a:avLst/>
            <a:gdLst/>
            <a:ahLst/>
            <a:cxnLst/>
            <a:rect l="l" t="t" r="r" b="b"/>
            <a:pathLst>
              <a:path w="3086526" h="2435549" extrusionOk="0">
                <a:moveTo>
                  <a:pt x="0" y="0"/>
                </a:moveTo>
                <a:lnTo>
                  <a:pt x="3086526" y="0"/>
                </a:lnTo>
                <a:lnTo>
                  <a:pt x="3086526" y="2435549"/>
                </a:lnTo>
                <a:lnTo>
                  <a:pt x="0" y="24355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/>
          </a:blipFill>
        </p:spPr>
      </p:sp>
      <p:sp>
        <p:nvSpPr>
          <p:cNvPr id="3" name="Freeform 3"/>
          <p:cNvSpPr/>
          <p:nvPr/>
        </p:nvSpPr>
        <p:spPr bwMode="auto">
          <a:xfrm>
            <a:off x="1929083" y="-1218715"/>
            <a:ext cx="3728807" cy="3254232"/>
          </a:xfrm>
          <a:custGeom>
            <a:avLst/>
            <a:gdLst/>
            <a:ahLst/>
            <a:cxnLst/>
            <a:rect l="l" t="t" r="r" b="b"/>
            <a:pathLst>
              <a:path w="3728807" h="3254232" extrusionOk="0">
                <a:moveTo>
                  <a:pt x="0" y="0"/>
                </a:moveTo>
                <a:lnTo>
                  <a:pt x="3728807" y="0"/>
                </a:lnTo>
                <a:lnTo>
                  <a:pt x="3728807" y="3254231"/>
                </a:lnTo>
                <a:lnTo>
                  <a:pt x="0" y="32542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/>
            <a:stretch/>
          </a:blipFill>
        </p:spPr>
      </p:sp>
      <p:sp>
        <p:nvSpPr>
          <p:cNvPr id="4" name="Freeform 4"/>
          <p:cNvSpPr/>
          <p:nvPr/>
        </p:nvSpPr>
        <p:spPr bwMode="auto">
          <a:xfrm>
            <a:off x="830979" y="6240217"/>
            <a:ext cx="5188487" cy="2207465"/>
          </a:xfrm>
          <a:custGeom>
            <a:avLst/>
            <a:gdLst/>
            <a:ahLst/>
            <a:cxnLst/>
            <a:rect l="l" t="t" r="r" b="b"/>
            <a:pathLst>
              <a:path w="5188487" h="2207465" extrusionOk="0">
                <a:moveTo>
                  <a:pt x="0" y="0"/>
                </a:moveTo>
                <a:lnTo>
                  <a:pt x="5188487" y="0"/>
                </a:lnTo>
                <a:lnTo>
                  <a:pt x="5188487" y="2207465"/>
                </a:lnTo>
                <a:lnTo>
                  <a:pt x="0" y="22074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rcRect/>
            <a:stretch/>
          </a:blipFill>
        </p:spPr>
      </p:sp>
      <p:sp>
        <p:nvSpPr>
          <p:cNvPr id="6" name="TextBox 6"/>
          <p:cNvSpPr txBox="1"/>
          <p:nvPr/>
        </p:nvSpPr>
        <p:spPr bwMode="auto">
          <a:xfrm>
            <a:off x="2923020" y="3666172"/>
            <a:ext cx="12441959" cy="2954655"/>
          </a:xfrm>
          <a:prstGeom prst="rect">
            <a:avLst/>
          </a:prstGeom>
          <a:grpFill/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spcBef>
                <a:spcPts val="0"/>
              </a:spcBef>
              <a:defRPr/>
            </a:pPr>
            <a:r>
              <a:rPr lang="ru-RU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Главный плюс визуализации – яркие работы остаются в памяти детей, вызывают ассоциации с конкретными понятиями или произведениями.</a:t>
            </a:r>
            <a:endParaRPr lang="ru-RU" sz="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Freeform 8"/>
          <p:cNvSpPr/>
          <p:nvPr/>
        </p:nvSpPr>
        <p:spPr bwMode="auto">
          <a:xfrm>
            <a:off x="16013435" y="-2052018"/>
            <a:ext cx="4367920" cy="3684936"/>
          </a:xfrm>
          <a:custGeom>
            <a:avLst/>
            <a:gdLst/>
            <a:ahLst/>
            <a:cxnLst/>
            <a:rect l="l" t="t" r="r" b="b"/>
            <a:pathLst>
              <a:path w="4367920" h="3684936" extrusionOk="0">
                <a:moveTo>
                  <a:pt x="0" y="0"/>
                </a:moveTo>
                <a:lnTo>
                  <a:pt x="4367920" y="0"/>
                </a:lnTo>
                <a:lnTo>
                  <a:pt x="4367920" y="3684936"/>
                </a:lnTo>
                <a:lnTo>
                  <a:pt x="0" y="36849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rcRect/>
            <a:stretch/>
          </a:blipFill>
        </p:spPr>
      </p:sp>
      <p:sp>
        <p:nvSpPr>
          <p:cNvPr id="9" name="Freeform 9"/>
          <p:cNvSpPr/>
          <p:nvPr/>
        </p:nvSpPr>
        <p:spPr bwMode="auto">
          <a:xfrm>
            <a:off x="13358239" y="8278192"/>
            <a:ext cx="3639791" cy="1522095"/>
          </a:xfrm>
          <a:custGeom>
            <a:avLst/>
            <a:gdLst/>
            <a:ahLst/>
            <a:cxnLst/>
            <a:rect l="l" t="t" r="r" b="b"/>
            <a:pathLst>
              <a:path w="3639791" h="1522095" extrusionOk="0">
                <a:moveTo>
                  <a:pt x="0" y="0"/>
                </a:moveTo>
                <a:lnTo>
                  <a:pt x="3639791" y="0"/>
                </a:lnTo>
                <a:lnTo>
                  <a:pt x="3639791" y="1522095"/>
                </a:lnTo>
                <a:lnTo>
                  <a:pt x="0" y="15220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rcRect/>
            <a:stretch/>
          </a:blipFill>
        </p:spPr>
      </p:sp>
      <p:sp>
        <p:nvSpPr>
          <p:cNvPr id="10" name="Freeform 10"/>
          <p:cNvSpPr/>
          <p:nvPr/>
        </p:nvSpPr>
        <p:spPr bwMode="auto">
          <a:xfrm>
            <a:off x="14916728" y="6240217"/>
            <a:ext cx="2193416" cy="2799023"/>
          </a:xfrm>
          <a:custGeom>
            <a:avLst/>
            <a:gdLst/>
            <a:ahLst/>
            <a:cxnLst/>
            <a:rect l="l" t="t" r="r" b="b"/>
            <a:pathLst>
              <a:path w="2193416" h="2799023" extrusionOk="0">
                <a:moveTo>
                  <a:pt x="0" y="0"/>
                </a:moveTo>
                <a:lnTo>
                  <a:pt x="2193416" y="0"/>
                </a:lnTo>
                <a:lnTo>
                  <a:pt x="2193416" y="2799022"/>
                </a:lnTo>
                <a:lnTo>
                  <a:pt x="0" y="279902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rcRect/>
            <a:stretch/>
          </a:blipFill>
        </p:spPr>
      </p:sp>
      <p:sp>
        <p:nvSpPr>
          <p:cNvPr id="11" name="Freeform 11"/>
          <p:cNvSpPr/>
          <p:nvPr/>
        </p:nvSpPr>
        <p:spPr bwMode="auto">
          <a:xfrm>
            <a:off x="0" y="7846257"/>
            <a:ext cx="2377367" cy="2824086"/>
          </a:xfrm>
          <a:custGeom>
            <a:avLst/>
            <a:gdLst/>
            <a:ahLst/>
            <a:cxnLst/>
            <a:rect l="l" t="t" r="r" b="b"/>
            <a:pathLst>
              <a:path w="2377367" h="2824086" extrusionOk="0">
                <a:moveTo>
                  <a:pt x="0" y="0"/>
                </a:moveTo>
                <a:lnTo>
                  <a:pt x="2377367" y="0"/>
                </a:lnTo>
                <a:lnTo>
                  <a:pt x="2377367" y="2824086"/>
                </a:lnTo>
                <a:lnTo>
                  <a:pt x="0" y="282408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rcRect/>
            <a:stretch/>
          </a:blipFill>
        </p:spPr>
      </p:sp>
    </p:spTree>
    <p:extLst>
      <p:ext uri="{BB962C8B-B14F-4D97-AF65-F5344CB8AC3E}">
        <p14:creationId xmlns:p14="http://schemas.microsoft.com/office/powerpoint/2010/main" val="1881290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AF6E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 bwMode="auto">
          <a:xfrm>
            <a:off x="9388293" y="1028700"/>
            <a:ext cx="80634" cy="8229600"/>
          </a:xfrm>
          <a:prstGeom prst="rect">
            <a:avLst/>
          </a:prstGeom>
          <a:solidFill>
            <a:schemeClr val="tx1"/>
          </a:solidFill>
        </p:spPr>
      </p:sp>
      <p:sp>
        <p:nvSpPr>
          <p:cNvPr id="3" name="Freeform 3"/>
          <p:cNvSpPr/>
          <p:nvPr/>
        </p:nvSpPr>
        <p:spPr bwMode="auto">
          <a:xfrm>
            <a:off x="8799864" y="3135726"/>
            <a:ext cx="1257491" cy="535005"/>
          </a:xfrm>
          <a:custGeom>
            <a:avLst/>
            <a:gdLst/>
            <a:ahLst/>
            <a:cxnLst/>
            <a:rect l="l" t="t" r="r" b="b"/>
            <a:pathLst>
              <a:path w="1257491" h="535005" extrusionOk="0">
                <a:moveTo>
                  <a:pt x="0" y="0"/>
                </a:moveTo>
                <a:lnTo>
                  <a:pt x="1257491" y="0"/>
                </a:lnTo>
                <a:lnTo>
                  <a:pt x="1257491" y="535005"/>
                </a:lnTo>
                <a:lnTo>
                  <a:pt x="0" y="5350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/>
          </a:blipFill>
        </p:spPr>
      </p:sp>
      <p:sp>
        <p:nvSpPr>
          <p:cNvPr id="14" name="Freeform 14"/>
          <p:cNvSpPr/>
          <p:nvPr/>
        </p:nvSpPr>
        <p:spPr bwMode="auto">
          <a:xfrm rot="-10800000">
            <a:off x="9098599" y="1304967"/>
            <a:ext cx="850521" cy="715984"/>
          </a:xfrm>
          <a:custGeom>
            <a:avLst/>
            <a:gdLst/>
            <a:ahLst/>
            <a:cxnLst/>
            <a:rect l="l" t="t" r="r" b="b"/>
            <a:pathLst>
              <a:path w="850521" h="715984" extrusionOk="0">
                <a:moveTo>
                  <a:pt x="0" y="0"/>
                </a:moveTo>
                <a:lnTo>
                  <a:pt x="850521" y="0"/>
                </a:lnTo>
                <a:lnTo>
                  <a:pt x="850521" y="715984"/>
                </a:lnTo>
                <a:lnTo>
                  <a:pt x="0" y="7159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/>
            <a:stretch/>
          </a:blipFill>
        </p:spPr>
      </p:sp>
      <p:sp>
        <p:nvSpPr>
          <p:cNvPr id="15" name="Freeform 15"/>
          <p:cNvSpPr/>
          <p:nvPr/>
        </p:nvSpPr>
        <p:spPr bwMode="auto">
          <a:xfrm rot="-5400000">
            <a:off x="9003349" y="4785508"/>
            <a:ext cx="850521" cy="715984"/>
          </a:xfrm>
          <a:custGeom>
            <a:avLst/>
            <a:gdLst/>
            <a:ahLst/>
            <a:cxnLst/>
            <a:rect l="l" t="t" r="r" b="b"/>
            <a:pathLst>
              <a:path w="850521" h="715984" extrusionOk="0">
                <a:moveTo>
                  <a:pt x="0" y="0"/>
                </a:moveTo>
                <a:lnTo>
                  <a:pt x="850521" y="0"/>
                </a:lnTo>
                <a:lnTo>
                  <a:pt x="850521" y="715984"/>
                </a:lnTo>
                <a:lnTo>
                  <a:pt x="0" y="7159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rcRect/>
            <a:stretch/>
          </a:blipFill>
        </p:spPr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62AD34E-01D2-4B12-B3FA-8A7F7D2A69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440" y="1304966"/>
            <a:ext cx="8370984" cy="62460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8766CEA-A040-4ABB-BCB9-3F27061A7DEC}"/>
              </a:ext>
            </a:extLst>
          </p:cNvPr>
          <p:cNvSpPr txBox="1"/>
          <p:nvPr/>
        </p:nvSpPr>
        <p:spPr>
          <a:xfrm>
            <a:off x="10347049" y="760313"/>
            <a:ext cx="7261216" cy="8766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0" u="sng" dirty="0">
                <a:effectLst/>
              </a:rPr>
              <a:t>Плюсы визуализации на уроках русского языка и литературы: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b="1" i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наглядность: </a:t>
            </a:r>
            <a:r>
              <a:rPr lang="ru-RU" sz="2800" b="1" i="0" dirty="0">
                <a:effectLst/>
              </a:rPr>
              <a:t>визуальные материалы помогают лучше понять и запомнить информацию;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b="1" i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привлечение внимания: </a:t>
            </a:r>
            <a:r>
              <a:rPr lang="ru-RU" sz="2800" b="1" i="0" dirty="0">
                <a:effectLst/>
              </a:rPr>
              <a:t>яркие и интересные образы привлекают внимание учеников и делают обучение более интересным;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b="1" i="0" dirty="0">
                <a:effectLst/>
              </a:rPr>
              <a:t> </a:t>
            </a:r>
            <a:r>
              <a:rPr lang="ru-RU" sz="2800" b="1" i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критического мышления: </a:t>
            </a:r>
            <a:r>
              <a:rPr lang="ru-RU" sz="2800" b="1" i="0" dirty="0">
                <a:effectLst/>
              </a:rPr>
              <a:t>анализ и интерпретация данных, представленных в виде изображений, способствуют развитию аналитических навыков и умения делать выводы</a:t>
            </a:r>
            <a:r>
              <a:rPr lang="ru-RU" sz="2400" b="1" i="0" dirty="0">
                <a:effectLst/>
              </a:rPr>
              <a:t>;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AF6E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 bwMode="auto">
          <a:xfrm>
            <a:off x="14987639" y="6590162"/>
            <a:ext cx="1810940" cy="1099735"/>
          </a:xfrm>
          <a:custGeom>
            <a:avLst/>
            <a:gdLst/>
            <a:ahLst/>
            <a:cxnLst/>
            <a:rect l="l" t="t" r="r" b="b"/>
            <a:pathLst>
              <a:path w="1810940" h="1099735" extrusionOk="0">
                <a:moveTo>
                  <a:pt x="0" y="0"/>
                </a:moveTo>
                <a:lnTo>
                  <a:pt x="1810941" y="0"/>
                </a:lnTo>
                <a:lnTo>
                  <a:pt x="1810941" y="1099735"/>
                </a:lnTo>
                <a:lnTo>
                  <a:pt x="0" y="10997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/>
          </a:blipFill>
        </p:spPr>
      </p:sp>
      <p:sp>
        <p:nvSpPr>
          <p:cNvPr id="3" name="Freeform 3"/>
          <p:cNvSpPr/>
          <p:nvPr/>
        </p:nvSpPr>
        <p:spPr bwMode="auto">
          <a:xfrm>
            <a:off x="14396547" y="593609"/>
            <a:ext cx="1073177" cy="1205817"/>
          </a:xfrm>
          <a:custGeom>
            <a:avLst/>
            <a:gdLst/>
            <a:ahLst/>
            <a:cxnLst/>
            <a:rect l="l" t="t" r="r" b="b"/>
            <a:pathLst>
              <a:path w="1073177" h="1205817" extrusionOk="0">
                <a:moveTo>
                  <a:pt x="0" y="0"/>
                </a:moveTo>
                <a:lnTo>
                  <a:pt x="1073178" y="0"/>
                </a:lnTo>
                <a:lnTo>
                  <a:pt x="1073178" y="1205817"/>
                </a:lnTo>
                <a:lnTo>
                  <a:pt x="0" y="12058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/>
            <a:stretch/>
          </a:blipFill>
        </p:spPr>
      </p:sp>
      <p:sp>
        <p:nvSpPr>
          <p:cNvPr id="4" name="Freeform 4"/>
          <p:cNvSpPr/>
          <p:nvPr/>
        </p:nvSpPr>
        <p:spPr bwMode="auto">
          <a:xfrm>
            <a:off x="783845" y="3063097"/>
            <a:ext cx="1650425" cy="1089281"/>
          </a:xfrm>
          <a:custGeom>
            <a:avLst/>
            <a:gdLst/>
            <a:ahLst/>
            <a:cxnLst/>
            <a:rect l="l" t="t" r="r" b="b"/>
            <a:pathLst>
              <a:path w="1650425" h="1089281" extrusionOk="0">
                <a:moveTo>
                  <a:pt x="0" y="0"/>
                </a:moveTo>
                <a:lnTo>
                  <a:pt x="1650426" y="0"/>
                </a:lnTo>
                <a:lnTo>
                  <a:pt x="1650426" y="1089281"/>
                </a:lnTo>
                <a:lnTo>
                  <a:pt x="0" y="10892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rcRect/>
            <a:stretch/>
          </a:blipFill>
        </p:spPr>
      </p:sp>
      <p:sp>
        <p:nvSpPr>
          <p:cNvPr id="5" name="Freeform 5"/>
          <p:cNvSpPr/>
          <p:nvPr/>
        </p:nvSpPr>
        <p:spPr bwMode="auto">
          <a:xfrm>
            <a:off x="1892621" y="5832837"/>
            <a:ext cx="1548758" cy="1092578"/>
          </a:xfrm>
          <a:custGeom>
            <a:avLst/>
            <a:gdLst/>
            <a:ahLst/>
            <a:cxnLst/>
            <a:rect l="l" t="t" r="r" b="b"/>
            <a:pathLst>
              <a:path w="1548758" h="1092578" extrusionOk="0">
                <a:moveTo>
                  <a:pt x="0" y="0"/>
                </a:moveTo>
                <a:lnTo>
                  <a:pt x="1548758" y="0"/>
                </a:lnTo>
                <a:lnTo>
                  <a:pt x="1548758" y="1092579"/>
                </a:lnTo>
                <a:lnTo>
                  <a:pt x="0" y="109257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rcRect/>
            <a:stretch/>
          </a:blipFill>
        </p:spPr>
      </p:sp>
      <p:sp>
        <p:nvSpPr>
          <p:cNvPr id="6" name="Freeform 6"/>
          <p:cNvSpPr/>
          <p:nvPr/>
        </p:nvSpPr>
        <p:spPr bwMode="auto">
          <a:xfrm>
            <a:off x="15578873" y="3511460"/>
            <a:ext cx="1219706" cy="1334403"/>
          </a:xfrm>
          <a:custGeom>
            <a:avLst/>
            <a:gdLst/>
            <a:ahLst/>
            <a:cxnLst/>
            <a:rect l="l" t="t" r="r" b="b"/>
            <a:pathLst>
              <a:path w="1219706" h="1334403" extrusionOk="0">
                <a:moveTo>
                  <a:pt x="0" y="0"/>
                </a:moveTo>
                <a:lnTo>
                  <a:pt x="1219706" y="0"/>
                </a:lnTo>
                <a:lnTo>
                  <a:pt x="1219706" y="1334403"/>
                </a:lnTo>
                <a:lnTo>
                  <a:pt x="0" y="133440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rcRect/>
            <a:stretch/>
          </a:blipFill>
        </p:spPr>
      </p:sp>
      <p:sp>
        <p:nvSpPr>
          <p:cNvPr id="19" name="TextBox 3">
            <a:extLst>
              <a:ext uri="{FF2B5EF4-FFF2-40B4-BE49-F238E27FC236}">
                <a16:creationId xmlns:a16="http://schemas.microsoft.com/office/drawing/2014/main" xmlns="" id="{094375DE-250D-400C-818B-001BFE46D259}"/>
              </a:ext>
            </a:extLst>
          </p:cNvPr>
          <p:cNvSpPr txBox="1"/>
          <p:nvPr/>
        </p:nvSpPr>
        <p:spPr bwMode="auto">
          <a:xfrm>
            <a:off x="2244256" y="419100"/>
            <a:ext cx="13799486" cy="13480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1200"/>
              </a:lnSpc>
              <a:spcBef>
                <a:spcPts val="0"/>
              </a:spcBef>
              <a:defRPr/>
            </a:pPr>
            <a:r>
              <a:rPr lang="ru-RU" sz="800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les Bold Italics"/>
              </a:rPr>
              <a:t>Инфографика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2" descr="Picture background">
            <a:extLst>
              <a:ext uri="{FF2B5EF4-FFF2-40B4-BE49-F238E27FC236}">
                <a16:creationId xmlns:a16="http://schemas.microsoft.com/office/drawing/2014/main" xmlns="" id="{80C90DB6-E08D-450D-9476-D4CE980E0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56378"/>
            <a:ext cx="8022145" cy="5726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reeform 3">
            <a:extLst>
              <a:ext uri="{FF2B5EF4-FFF2-40B4-BE49-F238E27FC236}">
                <a16:creationId xmlns:a16="http://schemas.microsoft.com/office/drawing/2014/main" xmlns="" id="{CA7F7B99-0D56-4E85-A257-C20F3DEF2F67}"/>
              </a:ext>
            </a:extLst>
          </p:cNvPr>
          <p:cNvSpPr/>
          <p:nvPr/>
        </p:nvSpPr>
        <p:spPr bwMode="auto">
          <a:xfrm>
            <a:off x="2667000" y="566744"/>
            <a:ext cx="1073177" cy="1205817"/>
          </a:xfrm>
          <a:custGeom>
            <a:avLst/>
            <a:gdLst/>
            <a:ahLst/>
            <a:cxnLst/>
            <a:rect l="l" t="t" r="r" b="b"/>
            <a:pathLst>
              <a:path w="1073177" h="1205817" extrusionOk="0">
                <a:moveTo>
                  <a:pt x="0" y="0"/>
                </a:moveTo>
                <a:lnTo>
                  <a:pt x="1073178" y="0"/>
                </a:lnTo>
                <a:lnTo>
                  <a:pt x="1073178" y="1205817"/>
                </a:lnTo>
                <a:lnTo>
                  <a:pt x="0" y="12058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/>
            <a:stretch/>
          </a:blipFill>
        </p:spPr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250C472-3780-4CEC-8700-D17955FAE9C6}"/>
              </a:ext>
            </a:extLst>
          </p:cNvPr>
          <p:cNvSpPr txBox="1"/>
          <p:nvPr/>
        </p:nvSpPr>
        <p:spPr bwMode="auto">
          <a:xfrm>
            <a:off x="1519616" y="8219093"/>
            <a:ext cx="1599553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0" dirty="0">
                <a:effectLst/>
                <a:latin typeface="YS Text"/>
              </a:rPr>
              <a:t>Инфографика</a:t>
            </a:r>
            <a:r>
              <a:rPr lang="ru-RU" sz="3200" b="0" i="0" dirty="0">
                <a:effectLst/>
                <a:latin typeface="YS Text"/>
              </a:rPr>
              <a:t> — это </a:t>
            </a:r>
            <a:r>
              <a:rPr lang="ru-RU" sz="3200" b="1" i="0" dirty="0">
                <a:effectLst/>
                <a:latin typeface="YS Text"/>
              </a:rPr>
              <a:t>визуальный способ передачи информации с помощью графических элементов</a:t>
            </a:r>
            <a:r>
              <a:rPr lang="ru-RU" sz="3200" b="0" i="0" dirty="0">
                <a:effectLst/>
                <a:latin typeface="YS Text"/>
              </a:rPr>
              <a:t>: изображений, схем, блоков, диаграмм или текста.</a:t>
            </a:r>
            <a:endParaRPr lang="ru-R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AF6E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 bwMode="auto">
          <a:xfrm>
            <a:off x="16928488" y="210961"/>
            <a:ext cx="2010373" cy="2352566"/>
          </a:xfrm>
          <a:custGeom>
            <a:avLst/>
            <a:gdLst/>
            <a:ahLst/>
            <a:cxnLst/>
            <a:rect l="l" t="t" r="r" b="b"/>
            <a:pathLst>
              <a:path w="2010374" h="2352566" extrusionOk="0">
                <a:moveTo>
                  <a:pt x="0" y="0"/>
                </a:moveTo>
                <a:lnTo>
                  <a:pt x="2010375" y="0"/>
                </a:lnTo>
                <a:lnTo>
                  <a:pt x="2010375" y="2352566"/>
                </a:lnTo>
                <a:lnTo>
                  <a:pt x="0" y="23525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/>
          </a:blipFill>
        </p:spPr>
      </p:sp>
      <p:sp>
        <p:nvSpPr>
          <p:cNvPr id="4" name="Freeform 4"/>
          <p:cNvSpPr/>
          <p:nvPr/>
        </p:nvSpPr>
        <p:spPr bwMode="auto">
          <a:xfrm>
            <a:off x="1038" y="191911"/>
            <a:ext cx="2626887" cy="2206585"/>
          </a:xfrm>
          <a:custGeom>
            <a:avLst/>
            <a:gdLst/>
            <a:ahLst/>
            <a:cxnLst/>
            <a:rect l="l" t="t" r="r" b="b"/>
            <a:pathLst>
              <a:path w="2626887" h="2206585" extrusionOk="0">
                <a:moveTo>
                  <a:pt x="0" y="0"/>
                </a:moveTo>
                <a:lnTo>
                  <a:pt x="2626887" y="0"/>
                </a:lnTo>
                <a:lnTo>
                  <a:pt x="2626887" y="2206585"/>
                </a:lnTo>
                <a:lnTo>
                  <a:pt x="0" y="22065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/>
            <a:stretch/>
          </a:blipFill>
        </p:spPr>
      </p:sp>
      <p:sp>
        <p:nvSpPr>
          <p:cNvPr id="5" name="Freeform 5"/>
          <p:cNvSpPr/>
          <p:nvPr/>
        </p:nvSpPr>
        <p:spPr bwMode="auto">
          <a:xfrm>
            <a:off x="16459200" y="9029700"/>
            <a:ext cx="2322217" cy="1714218"/>
          </a:xfrm>
          <a:custGeom>
            <a:avLst/>
            <a:gdLst/>
            <a:ahLst/>
            <a:cxnLst/>
            <a:rect l="l" t="t" r="r" b="b"/>
            <a:pathLst>
              <a:path w="2322217" h="1714218" extrusionOk="0">
                <a:moveTo>
                  <a:pt x="0" y="0"/>
                </a:moveTo>
                <a:lnTo>
                  <a:pt x="2322217" y="0"/>
                </a:lnTo>
                <a:lnTo>
                  <a:pt x="2322217" y="1714218"/>
                </a:lnTo>
                <a:lnTo>
                  <a:pt x="0" y="17142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rcRect/>
            <a:stretch/>
          </a:blipFill>
        </p:spPr>
      </p:sp>
      <p:sp>
        <p:nvSpPr>
          <p:cNvPr id="9" name="TextBox 9"/>
          <p:cNvSpPr txBox="1"/>
          <p:nvPr/>
        </p:nvSpPr>
        <p:spPr bwMode="auto">
          <a:xfrm>
            <a:off x="1776292" y="4819967"/>
            <a:ext cx="4562782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defRPr/>
            </a:pPr>
            <a:r>
              <a:rPr lang="en-US" sz="3400">
                <a:solidFill>
                  <a:srgbClr val="2D2D2D"/>
                </a:solidFill>
                <a:latin typeface="Open Sans Extra Bold"/>
              </a:rPr>
              <a:t>картинка</a:t>
            </a:r>
            <a:endParaRPr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1E4B58A-8582-4B68-8A84-F0506575F6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012" y="3099302"/>
            <a:ext cx="7270472" cy="4828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Freeform 2"/>
          <p:cNvSpPr/>
          <p:nvPr/>
        </p:nvSpPr>
        <p:spPr bwMode="auto">
          <a:xfrm>
            <a:off x="-585351" y="1285678"/>
            <a:ext cx="9829800" cy="8319129"/>
          </a:xfrm>
          <a:custGeom>
            <a:avLst/>
            <a:gdLst/>
            <a:ahLst/>
            <a:cxnLst/>
            <a:rect l="l" t="t" r="r" b="b"/>
            <a:pathLst>
              <a:path w="6849752" h="6177231" extrusionOk="0">
                <a:moveTo>
                  <a:pt x="0" y="0"/>
                </a:moveTo>
                <a:lnTo>
                  <a:pt x="6849752" y="0"/>
                </a:lnTo>
                <a:lnTo>
                  <a:pt x="6849752" y="6177231"/>
                </a:lnTo>
                <a:lnTo>
                  <a:pt x="0" y="617723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rcRect/>
            <a:stretch/>
          </a:blipFill>
        </p:spPr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FC88451-8620-4CC8-BCD8-C3EB86CF0972}"/>
              </a:ext>
            </a:extLst>
          </p:cNvPr>
          <p:cNvSpPr txBox="1"/>
          <p:nvPr/>
        </p:nvSpPr>
        <p:spPr bwMode="auto">
          <a:xfrm>
            <a:off x="9469625" y="2604343"/>
            <a:ext cx="7927363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i="0" u="sng" dirty="0">
                <a:effectLst/>
                <a:latin typeface="+mj-lt"/>
              </a:rPr>
              <a:t>Использовани</a:t>
            </a:r>
            <a:r>
              <a:rPr lang="ru-RU" sz="3600" b="1" u="sng" dirty="0">
                <a:latin typeface="+mj-lt"/>
              </a:rPr>
              <a:t>е инфографики учителем</a:t>
            </a:r>
          </a:p>
          <a:p>
            <a:pPr algn="ctr"/>
            <a:endParaRPr lang="ru-RU" sz="3600" b="1" i="0" u="sng" dirty="0">
              <a:effectLst/>
              <a:latin typeface="+mj-lt"/>
            </a:endParaRPr>
          </a:p>
          <a:p>
            <a:pPr algn="ctr"/>
            <a:r>
              <a:rPr lang="ru-RU" sz="3600" b="1" i="0" dirty="0">
                <a:effectLst/>
                <a:latin typeface="+mj-lt"/>
              </a:rPr>
              <a:t>Подобная визуальная подача информации усваивается быстрее, чем при чтении обычного текста, ввиду ее четкой организации, небольшого объема, визуализации деталей и привлекательности подачи.</a:t>
            </a:r>
            <a:endParaRPr lang="ru-RU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5666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AF6E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 bwMode="auto">
          <a:xfrm>
            <a:off x="16928488" y="210961"/>
            <a:ext cx="2010373" cy="2352566"/>
          </a:xfrm>
          <a:custGeom>
            <a:avLst/>
            <a:gdLst/>
            <a:ahLst/>
            <a:cxnLst/>
            <a:rect l="l" t="t" r="r" b="b"/>
            <a:pathLst>
              <a:path w="2010374" h="2352566" extrusionOk="0">
                <a:moveTo>
                  <a:pt x="0" y="0"/>
                </a:moveTo>
                <a:lnTo>
                  <a:pt x="2010375" y="0"/>
                </a:lnTo>
                <a:lnTo>
                  <a:pt x="2010375" y="2352566"/>
                </a:lnTo>
                <a:lnTo>
                  <a:pt x="0" y="23525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/>
          </a:blipFill>
        </p:spPr>
      </p:sp>
      <p:sp>
        <p:nvSpPr>
          <p:cNvPr id="4" name="Freeform 4"/>
          <p:cNvSpPr/>
          <p:nvPr/>
        </p:nvSpPr>
        <p:spPr bwMode="auto">
          <a:xfrm>
            <a:off x="1038" y="191911"/>
            <a:ext cx="2626887" cy="2206585"/>
          </a:xfrm>
          <a:custGeom>
            <a:avLst/>
            <a:gdLst/>
            <a:ahLst/>
            <a:cxnLst/>
            <a:rect l="l" t="t" r="r" b="b"/>
            <a:pathLst>
              <a:path w="2626887" h="2206585" extrusionOk="0">
                <a:moveTo>
                  <a:pt x="0" y="0"/>
                </a:moveTo>
                <a:lnTo>
                  <a:pt x="2626887" y="0"/>
                </a:lnTo>
                <a:lnTo>
                  <a:pt x="2626887" y="2206585"/>
                </a:lnTo>
                <a:lnTo>
                  <a:pt x="0" y="22065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/>
            <a:stretch/>
          </a:blipFill>
        </p:spPr>
      </p:sp>
      <p:sp>
        <p:nvSpPr>
          <p:cNvPr id="5" name="Freeform 5"/>
          <p:cNvSpPr/>
          <p:nvPr/>
        </p:nvSpPr>
        <p:spPr bwMode="auto">
          <a:xfrm>
            <a:off x="16459200" y="9029700"/>
            <a:ext cx="2322217" cy="1714218"/>
          </a:xfrm>
          <a:custGeom>
            <a:avLst/>
            <a:gdLst/>
            <a:ahLst/>
            <a:cxnLst/>
            <a:rect l="l" t="t" r="r" b="b"/>
            <a:pathLst>
              <a:path w="2322217" h="1714218" extrusionOk="0">
                <a:moveTo>
                  <a:pt x="0" y="0"/>
                </a:moveTo>
                <a:lnTo>
                  <a:pt x="2322217" y="0"/>
                </a:lnTo>
                <a:lnTo>
                  <a:pt x="2322217" y="1714218"/>
                </a:lnTo>
                <a:lnTo>
                  <a:pt x="0" y="17142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rcRect/>
            <a:stretch/>
          </a:blipFill>
        </p:spPr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FC88451-8620-4CC8-BCD8-C3EB86CF0972}"/>
              </a:ext>
            </a:extLst>
          </p:cNvPr>
          <p:cNvSpPr txBox="1"/>
          <p:nvPr/>
        </p:nvSpPr>
        <p:spPr bwMode="auto">
          <a:xfrm>
            <a:off x="10134600" y="3173045"/>
            <a:ext cx="792736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i="0" u="sng" dirty="0">
                <a:effectLst/>
                <a:latin typeface="+mj-lt"/>
              </a:rPr>
              <a:t>Использовани</a:t>
            </a:r>
            <a:r>
              <a:rPr lang="ru-RU" sz="3600" b="1" u="sng" dirty="0">
                <a:latin typeface="+mj-lt"/>
              </a:rPr>
              <a:t>е инфографики учителем</a:t>
            </a:r>
          </a:p>
          <a:p>
            <a:pPr algn="ctr"/>
            <a:endParaRPr lang="ru-RU" sz="3600" b="1" i="0" u="sng" dirty="0">
              <a:effectLst/>
              <a:latin typeface="+mj-lt"/>
            </a:endParaRPr>
          </a:p>
          <a:p>
            <a:pPr algn="ctr"/>
            <a:r>
              <a:rPr lang="ru-RU" sz="3600" b="1" i="0" dirty="0">
                <a:effectLst/>
                <a:latin typeface="+mj-lt"/>
              </a:rPr>
              <a:t>Яркие схемы привлекают внимание детей. </a:t>
            </a:r>
            <a:br>
              <a:rPr lang="ru-RU" sz="3600" b="1" i="0" dirty="0">
                <a:effectLst/>
                <a:latin typeface="+mj-lt"/>
              </a:rPr>
            </a:br>
            <a:r>
              <a:rPr lang="ru-RU" sz="3600" b="1" i="0" dirty="0">
                <a:effectLst/>
                <a:latin typeface="+mj-lt"/>
              </a:rPr>
              <a:t>Помогают легче запомнить правило, так как образы остаются у многих в памяти.</a:t>
            </a:r>
            <a:endParaRPr lang="ru-RU" sz="3600" b="1" dirty="0">
              <a:latin typeface="+mj-lt"/>
            </a:endParaRPr>
          </a:p>
        </p:txBody>
      </p: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xmlns="" id="{8C1A8715-D64C-4E91-8539-A0C6F46AB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502" y="3207899"/>
            <a:ext cx="7349836" cy="45477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2"/>
          <p:cNvSpPr/>
          <p:nvPr/>
        </p:nvSpPr>
        <p:spPr bwMode="auto">
          <a:xfrm>
            <a:off x="-609600" y="1053702"/>
            <a:ext cx="10643393" cy="8763000"/>
          </a:xfrm>
          <a:custGeom>
            <a:avLst/>
            <a:gdLst/>
            <a:ahLst/>
            <a:cxnLst/>
            <a:rect l="l" t="t" r="r" b="b"/>
            <a:pathLst>
              <a:path w="6849752" h="6177231" extrusionOk="0">
                <a:moveTo>
                  <a:pt x="0" y="0"/>
                </a:moveTo>
                <a:lnTo>
                  <a:pt x="6849752" y="0"/>
                </a:lnTo>
                <a:lnTo>
                  <a:pt x="6849752" y="6177231"/>
                </a:lnTo>
                <a:lnTo>
                  <a:pt x="0" y="617723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rcRect/>
            <a:stretch/>
          </a:blipFill>
        </p:spPr>
      </p:sp>
    </p:spTree>
    <p:extLst>
      <p:ext uri="{BB962C8B-B14F-4D97-AF65-F5344CB8AC3E}">
        <p14:creationId xmlns:p14="http://schemas.microsoft.com/office/powerpoint/2010/main" val="4214877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AF6E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 bwMode="auto">
          <a:xfrm>
            <a:off x="-304800" y="1418116"/>
            <a:ext cx="2275372" cy="1596897"/>
          </a:xfrm>
          <a:custGeom>
            <a:avLst/>
            <a:gdLst/>
            <a:ahLst/>
            <a:cxnLst/>
            <a:rect l="l" t="t" r="r" b="b"/>
            <a:pathLst>
              <a:path w="2275372" h="1596897" extrusionOk="0">
                <a:moveTo>
                  <a:pt x="0" y="0"/>
                </a:moveTo>
                <a:lnTo>
                  <a:pt x="2275371" y="0"/>
                </a:lnTo>
                <a:lnTo>
                  <a:pt x="2275371" y="1596897"/>
                </a:lnTo>
                <a:lnTo>
                  <a:pt x="0" y="15968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/>
          </a:blipFill>
        </p:spPr>
      </p:sp>
      <p:sp>
        <p:nvSpPr>
          <p:cNvPr id="3" name="Freeform 3"/>
          <p:cNvSpPr/>
          <p:nvPr/>
        </p:nvSpPr>
        <p:spPr bwMode="auto">
          <a:xfrm>
            <a:off x="16042522" y="-133408"/>
            <a:ext cx="2245478" cy="3103048"/>
          </a:xfrm>
          <a:custGeom>
            <a:avLst/>
            <a:gdLst/>
            <a:ahLst/>
            <a:cxnLst/>
            <a:rect l="l" t="t" r="r" b="b"/>
            <a:pathLst>
              <a:path w="2245478" h="3103048" extrusionOk="0">
                <a:moveTo>
                  <a:pt x="0" y="0"/>
                </a:moveTo>
                <a:lnTo>
                  <a:pt x="2245478" y="0"/>
                </a:lnTo>
                <a:lnTo>
                  <a:pt x="2245478" y="3103048"/>
                </a:lnTo>
                <a:lnTo>
                  <a:pt x="0" y="31030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/>
            <a:stretch/>
          </a:blipFill>
        </p:spPr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8A534B9-0A47-43BF-9719-7BAA9F4039EB}"/>
              </a:ext>
            </a:extLst>
          </p:cNvPr>
          <p:cNvSpPr txBox="1"/>
          <p:nvPr/>
        </p:nvSpPr>
        <p:spPr bwMode="auto">
          <a:xfrm>
            <a:off x="3188393" y="751086"/>
            <a:ext cx="119112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+mj-lt"/>
              </a:rPr>
              <a:t>П</a:t>
            </a:r>
            <a:r>
              <a:rPr lang="ru-RU" sz="3600" b="1" i="0" dirty="0">
                <a:effectLst/>
                <a:latin typeface="+mj-lt"/>
              </a:rPr>
              <a:t>омогают донести сложную информацию понятными образами</a:t>
            </a:r>
            <a:endParaRPr lang="ru-RU" sz="3600" b="1" dirty="0">
              <a:latin typeface="+mj-lt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3E19672-4758-4281-A975-F2F07938D5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200" y="2628900"/>
            <a:ext cx="6927165" cy="6036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E7F38DA-6603-4C05-BD4B-6D6A29627D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3000" y="2628900"/>
            <a:ext cx="8198963" cy="5835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4A87D1D-D3C8-4B95-AABF-425E830B2ECF}"/>
              </a:ext>
            </a:extLst>
          </p:cNvPr>
          <p:cNvSpPr txBox="1"/>
          <p:nvPr/>
        </p:nvSpPr>
        <p:spPr>
          <a:xfrm>
            <a:off x="4876800" y="9606530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Примеры работ, выполненных при изучении героев романа А.С. Пушкина «Евгений Онегин»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AF6E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 bwMode="auto">
          <a:xfrm>
            <a:off x="-304800" y="1418116"/>
            <a:ext cx="2275372" cy="1596897"/>
          </a:xfrm>
          <a:custGeom>
            <a:avLst/>
            <a:gdLst/>
            <a:ahLst/>
            <a:cxnLst/>
            <a:rect l="l" t="t" r="r" b="b"/>
            <a:pathLst>
              <a:path w="2275372" h="1596897" extrusionOk="0">
                <a:moveTo>
                  <a:pt x="0" y="0"/>
                </a:moveTo>
                <a:lnTo>
                  <a:pt x="2275371" y="0"/>
                </a:lnTo>
                <a:lnTo>
                  <a:pt x="2275371" y="1596897"/>
                </a:lnTo>
                <a:lnTo>
                  <a:pt x="0" y="15968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/>
          </a:blipFill>
        </p:spPr>
      </p:sp>
      <p:sp>
        <p:nvSpPr>
          <p:cNvPr id="3" name="Freeform 3"/>
          <p:cNvSpPr/>
          <p:nvPr/>
        </p:nvSpPr>
        <p:spPr bwMode="auto">
          <a:xfrm>
            <a:off x="16042522" y="-133408"/>
            <a:ext cx="2245478" cy="3103048"/>
          </a:xfrm>
          <a:custGeom>
            <a:avLst/>
            <a:gdLst/>
            <a:ahLst/>
            <a:cxnLst/>
            <a:rect l="l" t="t" r="r" b="b"/>
            <a:pathLst>
              <a:path w="2245478" h="3103048" extrusionOk="0">
                <a:moveTo>
                  <a:pt x="0" y="0"/>
                </a:moveTo>
                <a:lnTo>
                  <a:pt x="2245478" y="0"/>
                </a:lnTo>
                <a:lnTo>
                  <a:pt x="2245478" y="3103048"/>
                </a:lnTo>
                <a:lnTo>
                  <a:pt x="0" y="31030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/>
            <a:stretch/>
          </a:blipFill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4A87D1D-D3C8-4B95-AABF-425E830B2ECF}"/>
              </a:ext>
            </a:extLst>
          </p:cNvPr>
          <p:cNvSpPr txBox="1"/>
          <p:nvPr/>
        </p:nvSpPr>
        <p:spPr>
          <a:xfrm>
            <a:off x="4800600" y="9258300"/>
            <a:ext cx="967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Примеры работ, выполненных при изучении героев романа А.С. Пушкина «Евгений Онегин»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6CF94A9-1D0C-4570-BB8C-4187B28930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14300"/>
            <a:ext cx="12115800" cy="8774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48507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AF6E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 bwMode="auto">
          <a:xfrm>
            <a:off x="16230600" y="5439055"/>
            <a:ext cx="2245478" cy="3103048"/>
          </a:xfrm>
          <a:custGeom>
            <a:avLst/>
            <a:gdLst/>
            <a:ahLst/>
            <a:cxnLst/>
            <a:rect l="l" t="t" r="r" b="b"/>
            <a:pathLst>
              <a:path w="2245478" h="3103048" extrusionOk="0">
                <a:moveTo>
                  <a:pt x="0" y="0"/>
                </a:moveTo>
                <a:lnTo>
                  <a:pt x="2245478" y="0"/>
                </a:lnTo>
                <a:lnTo>
                  <a:pt x="2245478" y="3103048"/>
                </a:lnTo>
                <a:lnTo>
                  <a:pt x="0" y="31030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/>
          </a:blipFill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4A87D1D-D3C8-4B95-AABF-425E830B2ECF}"/>
              </a:ext>
            </a:extLst>
          </p:cNvPr>
          <p:cNvSpPr txBox="1"/>
          <p:nvPr/>
        </p:nvSpPr>
        <p:spPr>
          <a:xfrm>
            <a:off x="4336935" y="9473017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Примеры работ, выполненных при изучении героев романа А.С. Пушкина «Евгений Онегин» - коллажи «Эстетика образа жизни Онегина»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274FE6A-1866-44DB-A47C-D5892DDCF9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88780" y="306954"/>
            <a:ext cx="4221957" cy="7505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D272F14-1428-4D94-98FF-65EAF09E64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980" y="0"/>
            <a:ext cx="4114800" cy="731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AAB1BA9-7574-49A6-8772-6AD10F5F0F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850514"/>
            <a:ext cx="5238750" cy="698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8B1A0F1-84DE-4600-8CB4-54A83A439DD2}"/>
              </a:ext>
            </a:extLst>
          </p:cNvPr>
          <p:cNvSpPr txBox="1"/>
          <p:nvPr/>
        </p:nvSpPr>
        <p:spPr>
          <a:xfrm>
            <a:off x="3429000" y="8901131"/>
            <a:ext cx="1165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Такие работы помогают погрузиться в эпоху происходящих в произведении событий, понять образ жизни героев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3D8E4F22-FDDD-4ABA-81A6-20690295F2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940" y="1275579"/>
            <a:ext cx="4719340" cy="5753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82332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AF6E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 bwMode="auto">
          <a:xfrm>
            <a:off x="-304800" y="1418116"/>
            <a:ext cx="2275372" cy="1596897"/>
          </a:xfrm>
          <a:custGeom>
            <a:avLst/>
            <a:gdLst/>
            <a:ahLst/>
            <a:cxnLst/>
            <a:rect l="l" t="t" r="r" b="b"/>
            <a:pathLst>
              <a:path w="2275372" h="1596897" extrusionOk="0">
                <a:moveTo>
                  <a:pt x="0" y="0"/>
                </a:moveTo>
                <a:lnTo>
                  <a:pt x="2275371" y="0"/>
                </a:lnTo>
                <a:lnTo>
                  <a:pt x="2275371" y="1596897"/>
                </a:lnTo>
                <a:lnTo>
                  <a:pt x="0" y="15968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/>
          </a:blipFill>
        </p:spPr>
      </p:sp>
      <p:sp>
        <p:nvSpPr>
          <p:cNvPr id="3" name="Freeform 3"/>
          <p:cNvSpPr/>
          <p:nvPr/>
        </p:nvSpPr>
        <p:spPr bwMode="auto">
          <a:xfrm>
            <a:off x="16042522" y="-133408"/>
            <a:ext cx="2245478" cy="3103048"/>
          </a:xfrm>
          <a:custGeom>
            <a:avLst/>
            <a:gdLst/>
            <a:ahLst/>
            <a:cxnLst/>
            <a:rect l="l" t="t" r="r" b="b"/>
            <a:pathLst>
              <a:path w="2245478" h="3103048" extrusionOk="0">
                <a:moveTo>
                  <a:pt x="0" y="0"/>
                </a:moveTo>
                <a:lnTo>
                  <a:pt x="2245478" y="0"/>
                </a:lnTo>
                <a:lnTo>
                  <a:pt x="2245478" y="3103048"/>
                </a:lnTo>
                <a:lnTo>
                  <a:pt x="0" y="31030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/>
            <a:stretch/>
          </a:blipFill>
        </p:spPr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8A534B9-0A47-43BF-9719-7BAA9F4039EB}"/>
              </a:ext>
            </a:extLst>
          </p:cNvPr>
          <p:cNvSpPr txBox="1"/>
          <p:nvPr/>
        </p:nvSpPr>
        <p:spPr bwMode="auto">
          <a:xfrm>
            <a:off x="3188393" y="771785"/>
            <a:ext cx="119112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+mj-lt"/>
              </a:rPr>
              <a:t>Конспект-инфографика по биографии А.С. Пушкина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756A87A-636F-4F18-9412-3A17134374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74534" y="-1541890"/>
            <a:ext cx="7896952" cy="1403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2B86520-C5BF-4736-980C-7C1EF8D84F72}"/>
              </a:ext>
            </a:extLst>
          </p:cNvPr>
          <p:cNvSpPr txBox="1"/>
          <p:nvPr/>
        </p:nvSpPr>
        <p:spPr>
          <a:xfrm>
            <a:off x="1714498" y="9486380"/>
            <a:ext cx="1485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При данном конспекте ученикам выдается распечатанная форма, ее нужно дополнить информацией о писателе, расшифровать связь слов на листе с биографией писателя</a:t>
            </a:r>
          </a:p>
        </p:txBody>
      </p:sp>
    </p:spTree>
    <p:extLst>
      <p:ext uri="{BB962C8B-B14F-4D97-AF65-F5344CB8AC3E}">
        <p14:creationId xmlns:p14="http://schemas.microsoft.com/office/powerpoint/2010/main" val="3935113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</TotalTime>
  <Words>466</Words>
  <Application>Microsoft Office PowerPoint</Application>
  <DocSecurity>0</DocSecurity>
  <PresentationFormat>Произвольный</PresentationFormat>
  <Paragraphs>55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Calibri</vt:lpstr>
      <vt:lpstr>Arial</vt:lpstr>
      <vt:lpstr>Veles Bold Italics</vt:lpstr>
      <vt:lpstr>Open Sans Extra Bold</vt:lpstr>
      <vt:lpstr>YS Text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для презентации 1</dc:title>
  <dc:subject/>
  <dc:creator>New</dc:creator>
  <cp:keywords/>
  <dc:description/>
  <cp:lastModifiedBy>Пользователь</cp:lastModifiedBy>
  <cp:revision>27</cp:revision>
  <dcterms:created xsi:type="dcterms:W3CDTF">2006-08-16T00:00:00Z</dcterms:created>
  <dcterms:modified xsi:type="dcterms:W3CDTF">2025-01-28T08:57:22Z</dcterms:modified>
  <cp:category/>
  <dc:identifier>DAFuyAkUjIA</dc:identifier>
  <cp:contentStatus/>
  <dc:language/>
  <cp:version/>
</cp:coreProperties>
</file>