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308" r:id="rId3"/>
    <p:sldId id="286" r:id="rId4"/>
    <p:sldId id="309" r:id="rId5"/>
    <p:sldId id="287" r:id="rId6"/>
    <p:sldId id="310" r:id="rId7"/>
    <p:sldId id="312" r:id="rId8"/>
    <p:sldId id="311" r:id="rId9"/>
    <p:sldId id="282" r:id="rId10"/>
    <p:sldId id="285" r:id="rId11"/>
    <p:sldId id="298" r:id="rId12"/>
    <p:sldId id="277" r:id="rId13"/>
    <p:sldId id="281" r:id="rId14"/>
    <p:sldId id="290" r:id="rId15"/>
    <p:sldId id="291" r:id="rId16"/>
    <p:sldId id="292" r:id="rId17"/>
    <p:sldId id="284" r:id="rId18"/>
    <p:sldId id="300" r:id="rId19"/>
    <p:sldId id="299" r:id="rId20"/>
    <p:sldId id="314" r:id="rId21"/>
    <p:sldId id="302" r:id="rId22"/>
    <p:sldId id="303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31EC697-2419-4348-B4CA-BEFC69F320D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D5829-1E49-4D0F-9FD7-E58066B5C71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A4292-12B9-4FE2-8DE3-8EBBC54CD34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789DA-2465-466B-B06C-A6247B809E1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0A722-CB7C-4136-B238-D0A1FAD6183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4C4B9-4F39-4B06-A061-1D5A3AE94BF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9BDAA-E71F-4BB4-A91C-89877E6CED0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2DA0A-7552-4300-9D0F-F0BEDCB7F3E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BBDC3-DF1A-465C-B62F-7C582DF597E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Скругленный прямоугольник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6BC33-53B8-44A0-B98C-BC3F96DDB4F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B4350-D035-41A6-A026-1FDF538FD29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69FDF9D3-D7D9-4C3D-BD67-513713E254F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7" r:id="rId2"/>
    <p:sldLayoutId id="2147483795" r:id="rId3"/>
    <p:sldLayoutId id="2147483788" r:id="rId4"/>
    <p:sldLayoutId id="2147483789" r:id="rId5"/>
    <p:sldLayoutId id="2147483790" r:id="rId6"/>
    <p:sldLayoutId id="2147483791" r:id="rId7"/>
    <p:sldLayoutId id="2147483796" r:id="rId8"/>
    <p:sldLayoutId id="2147483797" r:id="rId9"/>
    <p:sldLayoutId id="2147483792" r:id="rId10"/>
    <p:sldLayoutId id="214748379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500438"/>
            <a:ext cx="6248400" cy="2571750"/>
          </a:xfrm>
        </p:spPr>
        <p:txBody>
          <a:bodyPr>
            <a:normAutofit lnSpcReduction="10000"/>
          </a:bodyPr>
          <a:lstStyle/>
          <a:p>
            <a:pPr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/>
          </a:p>
          <a:p>
            <a:pPr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/>
          </a:p>
          <a:p>
            <a:pPr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/>
          </a:p>
          <a:p>
            <a:pPr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/>
          </a:p>
          <a:p>
            <a:pPr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Заместитель директора МАОУ СШ № 6 </a:t>
            </a:r>
          </a:p>
          <a:p>
            <a:pPr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Кузнецова Н.А.</a:t>
            </a:r>
          </a:p>
          <a:p>
            <a:pPr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>
              <a:solidFill>
                <a:schemeClr val="tx1"/>
              </a:solidFill>
            </a:endParaRPr>
          </a:p>
          <a:p>
            <a:pPr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13.05.2024 </a:t>
            </a:r>
            <a:r>
              <a:rPr lang="ru-RU" sz="2000" dirty="0" smtClean="0">
                <a:solidFill>
                  <a:schemeClr val="tx1"/>
                </a:solidFill>
              </a:rPr>
              <a:t>год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125538"/>
            <a:ext cx="8208590" cy="23749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Инструктаж по ЕГЭ </a:t>
            </a:r>
            <a:br>
              <a:rPr lang="ru-RU" sz="4400" dirty="0" smtClean="0"/>
            </a:br>
            <a:endParaRPr lang="ru-R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/>
                </a:solidFill>
              </a:rPr>
              <a:t>В аудитории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Участник ППЭ проходит в аудиторию вместе с организатором.</a:t>
            </a:r>
          </a:p>
          <a:p>
            <a:pPr>
              <a:buNone/>
            </a:pPr>
            <a:r>
              <a:rPr lang="ru-RU" dirty="0" smtClean="0"/>
              <a:t>Участник ППЭ занимает место </a:t>
            </a:r>
            <a:r>
              <a:rPr lang="ru-RU" b="1" dirty="0" smtClean="0"/>
              <a:t>согласно автоматизированной рассадке.</a:t>
            </a:r>
          </a:p>
          <a:p>
            <a:pPr>
              <a:buNone/>
            </a:pPr>
            <a:r>
              <a:rPr lang="ru-RU" dirty="0" smtClean="0"/>
              <a:t>После объявления начала экзамена слушает инструктаж.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Участникам ЕГЭ запрещается: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57224" y="1285860"/>
            <a:ext cx="7772400" cy="4572000"/>
          </a:xfrm>
        </p:spPr>
        <p:txBody>
          <a:bodyPr/>
          <a:lstStyle/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Разговаривать  друг с другом;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свободно перемещаться по аудитории;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обмениваться любыми материалами и предметами;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пользоваться средствами связи и ЭВ техникой, справочными материалами, кроме разрешенных;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ходить по ППЭ во время экзамена без сопровождения дежурных организаторов.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В случае плохого самочувствия обратиться к организатору.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5921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smtClean="0"/>
          </a:p>
        </p:txBody>
      </p:sp>
      <p:sp>
        <p:nvSpPr>
          <p:cNvPr id="1741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50"/>
            <a:ext cx="8229600" cy="5143500"/>
          </a:xfrm>
        </p:spPr>
        <p:txBody>
          <a:bodyPr/>
          <a:lstStyle/>
          <a:p>
            <a:pPr algn="just"/>
            <a:r>
              <a:rPr lang="ru-RU" sz="2800" dirty="0" smtClean="0">
                <a:solidFill>
                  <a:srgbClr val="7030A0"/>
                </a:solidFill>
              </a:rPr>
              <a:t>В случае обнаружения участником ЕГЭ в ИК лишних или недостающих бланков ЕГЭ и КИМ, несоответствия цифровых значений штрих – кодов на бланке регистрации и на листах КИМ со значениями на конверте ИК, а также наличия в них полиграфических дефектов необходимо полностью заменить ИК. </a:t>
            </a:r>
          </a:p>
          <a:p>
            <a:pPr algn="just"/>
            <a:endParaRPr lang="ru-RU" sz="2800" dirty="0" smtClean="0"/>
          </a:p>
          <a:p>
            <a:pPr>
              <a:buFont typeface="Wingdings 2" pitchFamily="18" charset="2"/>
              <a:buNone/>
            </a:pPr>
            <a:endParaRPr lang="ru-RU" sz="2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5207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smtClean="0"/>
          </a:p>
        </p:txBody>
      </p:sp>
      <p:sp>
        <p:nvSpPr>
          <p:cNvPr id="2150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75"/>
            <a:ext cx="8229600" cy="4845050"/>
          </a:xfrm>
        </p:spPr>
        <p:txBody>
          <a:bodyPr/>
          <a:lstStyle/>
          <a:p>
            <a:pPr algn="just"/>
            <a:r>
              <a:rPr lang="ru-RU" sz="3600" b="1" dirty="0" smtClean="0"/>
              <a:t>Если участнику ЕГЭ необходимо выйти из аудитории, то он может выйти в сопровождении одного из дежурных по этажу, оставив ЭМ и черновики </a:t>
            </a:r>
            <a:r>
              <a:rPr lang="ru-RU" sz="3600" b="1" dirty="0" smtClean="0">
                <a:solidFill>
                  <a:schemeClr val="accent1"/>
                </a:solidFill>
              </a:rPr>
              <a:t>на рабочем столе. </a:t>
            </a:r>
          </a:p>
          <a:p>
            <a:pPr algn="just"/>
            <a:endParaRPr lang="ru-RU" sz="3600" b="1" dirty="0">
              <a:solidFill>
                <a:schemeClr val="accent1"/>
              </a:solidFill>
            </a:endParaRPr>
          </a:p>
          <a:p>
            <a:pPr algn="just"/>
            <a:r>
              <a:rPr lang="ru-RU" sz="3600" b="1" dirty="0" smtClean="0">
                <a:solidFill>
                  <a:schemeClr val="accent1"/>
                </a:solidFill>
              </a:rPr>
              <a:t>Выходы фиксируются в отдельном протоколе</a:t>
            </a:r>
            <a:endParaRPr lang="ru-RU" sz="3600" b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2531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/>
              <a:t>Участник ЕГЭ имеет право после экзамена предъявить претензию по содержанию задания своего КИМ, организатор фиксирует суть претензии в служебной записке и передает ее руководителю ППЭ.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solidFill>
                  <a:schemeClr val="accent1"/>
                </a:solidFill>
              </a:rPr>
              <a:t>Удаление с экзамена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dirty="0" smtClean="0"/>
              <a:t>При несоблюдении порядка проведения ЕГЭ участник удаляется с экзамена. </a:t>
            </a:r>
          </a:p>
          <a:p>
            <a:pPr>
              <a:buFont typeface="Wingdings 2" pitchFamily="18" charset="2"/>
              <a:buNone/>
            </a:pPr>
            <a:r>
              <a:rPr lang="ru-RU" sz="2400" dirty="0" smtClean="0"/>
              <a:t>При этом:</a:t>
            </a:r>
          </a:p>
          <a:p>
            <a:r>
              <a:rPr lang="ru-RU" sz="2400" dirty="0" smtClean="0"/>
              <a:t>Организатор с руководителем ППЭ составляется акт об удалении с экзамена, внести запись в ведомость учета участников. В бланке регистрации в поле «Удален с экзамена» ставится соответствующая метка.</a:t>
            </a:r>
          </a:p>
          <a:p>
            <a:r>
              <a:rPr lang="ru-RU" sz="2400" dirty="0" smtClean="0"/>
              <a:t>Если факт нарушения подтверждается, результаты ЕГЭ данного  участника аннулируются.  К дальнейшей сдаче ЕГЭ по этому предмету в текущем учебном году участник не допускается.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4579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7030A0"/>
                </a:solidFill>
              </a:rPr>
              <a:t>По состоянию здоровья или другим объективным причинам:</a:t>
            </a:r>
          </a:p>
          <a:p>
            <a:pPr algn="just"/>
            <a:r>
              <a:rPr lang="ru-RU" sz="2800" dirty="0" smtClean="0"/>
              <a:t>Организатор, медработник и член ГЭК заполняют акт о досрочном завершении экзамена, вносят запись в ведомость учета участников ЕГЭ. В бланке участника ЕГЭ   в поле «Не закончил экзамен по уважительной причине» ставят соответствующую метку.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3501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Подача апелляции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25"/>
            <a:ext cx="8229600" cy="5130800"/>
          </a:xfrm>
        </p:spPr>
        <p:txBody>
          <a:bodyPr>
            <a:normAutofit/>
          </a:bodyPr>
          <a:lstStyle/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Участник ЕГЭ, в том числе и удаленный с экзамена, </a:t>
            </a:r>
            <a:r>
              <a:rPr lang="ru-RU" sz="2400" u="sng" dirty="0" smtClean="0"/>
              <a:t>до выхода из ППЭ </a:t>
            </a:r>
            <a:r>
              <a:rPr lang="ru-RU" sz="2400" dirty="0" smtClean="0"/>
              <a:t>имеет право подать апелляцию о нарушении порядка проведения ЕГЭ, о несогласии с результатами.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b="1" dirty="0" smtClean="0"/>
              <a:t>Апелляция не принимается: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400" dirty="0" smtClean="0"/>
              <a:t>По вопросам содержания и структуры КИМ;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400" dirty="0" smtClean="0"/>
              <a:t>По вопросам, связанным с нарушением участником ЕГЭ Правил заполнения бланков ЕГЭ.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Для подачи апелляции участник обращается к ответственному организатору в аудитории или руководителю ППЭ, которые обязаны предоставить ему форму заявления на апелляцию.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Апелляция о несогласии с баллами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течение 2 рабочих дней со дня объявления результатов. Апелляция подается в школе.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Результаты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Ознакомление с результатами осуществляется не позднее 3 рабочих дней со дня их утверждения председателем ГЭК</a:t>
            </a:r>
            <a:r>
              <a:rPr lang="ru-RU" dirty="0" smtClean="0"/>
              <a:t>. База ЕГЭ.</a:t>
            </a:r>
            <a:endParaRPr lang="ru-RU" dirty="0" smtClean="0"/>
          </a:p>
          <a:p>
            <a:r>
              <a:rPr lang="ru-RU" dirty="0" smtClean="0"/>
              <a:t>Результаты экзаменов действительны 4 года.</a:t>
            </a:r>
          </a:p>
          <a:p>
            <a:r>
              <a:rPr lang="ru-RU" dirty="0" smtClean="0"/>
              <a:t>Участники ЕГЭ, получившие </a:t>
            </a:r>
            <a:r>
              <a:rPr lang="ru-RU" b="1" dirty="0" smtClean="0"/>
              <a:t>неудовлетворительный результат </a:t>
            </a:r>
            <a:r>
              <a:rPr lang="ru-RU" dirty="0" smtClean="0"/>
              <a:t>по русскому языку или математике имеют право пересдать экзамен в дополнительные сроки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4 и 5 июля – пересдача 1 предмета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Допуск к ЕГЭ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1) Зачет по сочинению</a:t>
            </a:r>
          </a:p>
          <a:p>
            <a:pPr>
              <a:buNone/>
            </a:pPr>
            <a:r>
              <a:rPr lang="ru-RU" sz="4000" dirty="0" smtClean="0"/>
              <a:t>2) Приказ </a:t>
            </a:r>
            <a:r>
              <a:rPr lang="ru-RU" sz="4000" dirty="0" err="1" smtClean="0"/>
              <a:t>Минпросвещения</a:t>
            </a:r>
            <a:endParaRPr lang="ru-RU" sz="4000" dirty="0" smtClean="0"/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№ </a:t>
            </a:r>
            <a:r>
              <a:rPr lang="ru-RU" sz="4000" dirty="0" smtClean="0"/>
              <a:t>233</a:t>
            </a:r>
            <a:r>
              <a:rPr lang="ru-RU" sz="4000" dirty="0" smtClean="0"/>
              <a:t>/552 </a:t>
            </a:r>
            <a:r>
              <a:rPr lang="ru-RU" sz="4000" dirty="0" smtClean="0"/>
              <a:t>от </a:t>
            </a:r>
            <a:r>
              <a:rPr lang="ru-RU" sz="4000" dirty="0" smtClean="0"/>
              <a:t>04.042023</a:t>
            </a:r>
            <a:endParaRPr lang="ru-RU" sz="4000" dirty="0" smtClean="0"/>
          </a:p>
          <a:p>
            <a:pPr>
              <a:buNone/>
            </a:pPr>
            <a:r>
              <a:rPr lang="ru-RU" sz="2800" dirty="0" smtClean="0"/>
              <a:t>   Итоги промежуточной аттестации (положительные годовые отметки)– </a:t>
            </a:r>
            <a:r>
              <a:rPr lang="ru-RU" sz="2800" b="1" dirty="0" smtClean="0"/>
              <a:t>приказ о допуске.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34605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ППЭ по ЕГЭ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69254036"/>
              </p:ext>
            </p:extLst>
          </p:nvPr>
        </p:nvGraphicFramePr>
        <p:xfrm>
          <a:off x="914400" y="476672"/>
          <a:ext cx="7772400" cy="6324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950873268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737860039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974284139"/>
                    </a:ext>
                  </a:extLst>
                </a:gridCol>
              </a:tblGrid>
              <a:tr h="4422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Школа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183471"/>
                  </a:ext>
                </a:extLst>
              </a:tr>
              <a:tr h="565891">
                <a:tc>
                  <a:txBody>
                    <a:bodyPr/>
                    <a:lstStyle/>
                    <a:p>
                      <a:r>
                        <a:rPr lang="ru-RU" dirty="0" smtClean="0"/>
                        <a:t> Литература, </a:t>
                      </a:r>
                    </a:p>
                    <a:p>
                      <a:r>
                        <a:rPr lang="ru-RU" dirty="0" smtClean="0"/>
                        <a:t> химия, география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23 </a:t>
                      </a:r>
                      <a:r>
                        <a:rPr lang="ru-RU" sz="4000" dirty="0" smtClean="0"/>
                        <a:t>мая</a:t>
                      </a:r>
                      <a:endParaRPr lang="ru-RU" sz="4000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3200" dirty="0" smtClean="0"/>
                        <a:t>Школа 137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Школа 158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Лицей № </a:t>
                      </a:r>
                      <a:r>
                        <a:rPr lang="ru-RU" sz="3200" dirty="0" smtClean="0"/>
                        <a:t>9</a:t>
                      </a:r>
                      <a:endParaRPr lang="ru-RU" sz="3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302839"/>
                  </a:ext>
                </a:extLst>
              </a:tr>
              <a:tr h="645891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Русский язык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28 </a:t>
                      </a:r>
                      <a:r>
                        <a:rPr lang="ru-RU" sz="4000" dirty="0" smtClean="0"/>
                        <a:t>мая</a:t>
                      </a:r>
                      <a:endParaRPr lang="ru-RU" sz="4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3601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Математика (профиль)</a:t>
                      </a:r>
                    </a:p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Математика (база)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31 мая</a:t>
                      </a:r>
                      <a:endParaRPr lang="ru-RU" sz="4000" dirty="0" smtClean="0"/>
                    </a:p>
                    <a:p>
                      <a:endParaRPr lang="ru-RU" sz="40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144047"/>
                  </a:ext>
                </a:extLst>
              </a:tr>
              <a:tr h="686078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Обществознание,</a:t>
                      </a:r>
                      <a:endParaRPr lang="ru-RU" dirty="0" smtClean="0"/>
                    </a:p>
                    <a:p>
                      <a:r>
                        <a:rPr lang="ru-RU" baseline="0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4 </a:t>
                      </a:r>
                      <a:r>
                        <a:rPr lang="ru-RU" sz="4000" dirty="0" smtClean="0"/>
                        <a:t>июня</a:t>
                      </a:r>
                      <a:endParaRPr lang="ru-RU" sz="4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448804"/>
                  </a:ext>
                </a:extLst>
              </a:tr>
              <a:tr h="442221">
                <a:tc>
                  <a:txBody>
                    <a:bodyPr/>
                    <a:lstStyle/>
                    <a:p>
                      <a:r>
                        <a:rPr lang="ru-RU" dirty="0" smtClean="0"/>
                        <a:t>Английский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язык (устный), информатика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7-8 июня</a:t>
                      </a:r>
                      <a:endParaRPr lang="ru-RU" sz="4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085457"/>
                  </a:ext>
                </a:extLst>
              </a:tr>
              <a:tr h="887925">
                <a:tc>
                  <a:txBody>
                    <a:bodyPr/>
                    <a:lstStyle/>
                    <a:p>
                      <a:r>
                        <a:rPr lang="ru-RU" dirty="0" smtClean="0"/>
                        <a:t>Английский</a:t>
                      </a:r>
                      <a:r>
                        <a:rPr lang="ru-RU" baseline="0" dirty="0" smtClean="0"/>
                        <a:t> язык</a:t>
                      </a:r>
                      <a:r>
                        <a:rPr lang="ru-RU" dirty="0" smtClean="0"/>
                        <a:t> (письменный), </a:t>
                      </a:r>
                      <a:r>
                        <a:rPr lang="ru-RU" dirty="0" smtClean="0"/>
                        <a:t>Биология, история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11</a:t>
                      </a:r>
                      <a:r>
                        <a:rPr lang="ru-RU" sz="4000" baseline="0" dirty="0" smtClean="0"/>
                        <a:t> </a:t>
                      </a:r>
                      <a:r>
                        <a:rPr lang="ru-RU" sz="4000" dirty="0" smtClean="0"/>
                        <a:t>июня</a:t>
                      </a:r>
                      <a:endParaRPr lang="ru-RU" sz="4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198500"/>
                  </a:ext>
                </a:extLst>
              </a:tr>
              <a:tr h="149418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Выдача аттестатов – 28 июня в 15.00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967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24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Продолжительность экзаменов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667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6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Продолжительность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Математика (профильный уровень), литература, информатика и ИКТ, физика,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обществознание, история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 часа 55 минут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(235 минут)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Русский язык, 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биология, химия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часа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30 минут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(210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минут)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Математика (базовой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уровень),  география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английский язык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 часа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(180 минут)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Английский язык (раздел «Говорение»)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15 минут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Рисунок 4" descr="j023413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700808"/>
            <a:ext cx="1073426" cy="934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3600" dirty="0" smtClean="0"/>
          </a:p>
          <a:p>
            <a:r>
              <a:rPr lang="ru-RU" sz="3600" dirty="0" smtClean="0"/>
              <a:t>Заявления на отказ от </a:t>
            </a:r>
            <a:r>
              <a:rPr lang="ru-RU" sz="3600" dirty="0" smtClean="0"/>
              <a:t>экзаменов, физика, математика П</a:t>
            </a:r>
            <a:endParaRPr lang="ru-RU" sz="3600" dirty="0" smtClean="0"/>
          </a:p>
          <a:p>
            <a:r>
              <a:rPr lang="ru-RU" sz="3600" dirty="0" smtClean="0"/>
              <a:t>Сдача учебников </a:t>
            </a:r>
            <a:r>
              <a:rPr lang="ru-RU" sz="3600" smtClean="0"/>
              <a:t>– </a:t>
            </a:r>
            <a:r>
              <a:rPr lang="ru-RU" sz="3600" smtClean="0"/>
              <a:t>13 </a:t>
            </a:r>
            <a:r>
              <a:rPr lang="ru-RU" sz="3600" dirty="0" smtClean="0"/>
              <a:t>мая</a:t>
            </a:r>
          </a:p>
          <a:p>
            <a:r>
              <a:rPr lang="ru-RU" sz="3600" dirty="0" smtClean="0"/>
              <a:t>Консультации </a:t>
            </a:r>
          </a:p>
          <a:p>
            <a:r>
              <a:rPr lang="ru-RU" sz="3600" dirty="0" smtClean="0"/>
              <a:t>Отметки в </a:t>
            </a:r>
            <a:r>
              <a:rPr lang="ru-RU" sz="3600" dirty="0" smtClean="0"/>
              <a:t>аттестат (ознакомление)</a:t>
            </a:r>
            <a:endParaRPr lang="ru-RU" sz="3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Выход из школы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Начало экзаменов – в 10.00.</a:t>
            </a:r>
          </a:p>
          <a:p>
            <a:r>
              <a:rPr lang="ru-RU" dirty="0" smtClean="0"/>
              <a:t>Выход из школы: 8.30 – 9.00 с сопровождающим</a:t>
            </a:r>
          </a:p>
          <a:p>
            <a:pPr algn="ctr">
              <a:buNone/>
            </a:pPr>
            <a:r>
              <a:rPr lang="ru-RU" dirty="0" smtClean="0"/>
              <a:t>(объявление за 1 день до экзамена; </a:t>
            </a:r>
          </a:p>
          <a:p>
            <a:pPr algn="ctr">
              <a:buNone/>
            </a:pPr>
            <a:r>
              <a:rPr lang="ru-RU" dirty="0" smtClean="0"/>
              <a:t>обязанность предупредить)</a:t>
            </a:r>
          </a:p>
          <a:p>
            <a:r>
              <a:rPr lang="ru-RU" dirty="0" smtClean="0"/>
              <a:t>Прибыть в ППЭ не менее чем за 45 минут до начала.</a:t>
            </a:r>
          </a:p>
          <a:p>
            <a:r>
              <a:rPr lang="ru-RU" dirty="0" smtClean="0"/>
              <a:t>Форма одежды</a:t>
            </a: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Вход в ППЭ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Допуск участников ЕГЭ в ППЭ осуществляется с 09.00 по местному времени при наличии у них документов, </a:t>
            </a:r>
            <a:r>
              <a:rPr lang="ru-RU" b="1" dirty="0" smtClean="0"/>
              <a:t>удостоверяющих их личность, </a:t>
            </a:r>
            <a:r>
              <a:rPr lang="ru-RU" dirty="0" smtClean="0"/>
              <a:t>и при наличии их в списках распределения в данный ППЭ. </a:t>
            </a:r>
          </a:p>
          <a:p>
            <a:pPr algn="just"/>
            <a:r>
              <a:rPr lang="ru-RU" dirty="0" smtClean="0"/>
              <a:t>Организаторы указывают участникам ЕГЭ на необходимость оставить личные вещи (уведомление о регистрации на ЕГЭ, средства связи и иные запрещенные средства и материалы и др.) в специально выделенном до входа в ППЭ месте для хранения личных вещей участников ЕГЭ.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/>
                </a:solidFill>
              </a:rPr>
              <a:t>Участнику ППЭ запрещается: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Все ППЭ оборудуются стационарными и переносными металлоискателями, системами подавления сигналов подвижной связи.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ru-RU" dirty="0" smtClean="0"/>
              <a:t>! Трансляция и видеозапись изображения в режиме реального времени с 8.00 до 17.00 согласно расписанию ЕГЭ в день проведения по местному времени.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Иметь при себе средства связи, ЭВТ, фото, аудио и видеоаппаратуру, справочные материалы, письменные заметки и иные средства хранения и передачи информации.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sz="2000" dirty="0" smtClean="0"/>
              <a:t>С помощью стационарных и (или) переносных металлоискателей организаторы (или совместно с сотрудниками, осуществляющими охрану правопорядка, и (или) сотрудниками органов внутренних дел (полиции) проверяют у участников ЕГЭ наличие запрещенных средств. При появлении сигнала металлоискателя организаторы предлагают участнику ЕГЭ показать предмет, вызывающий сигнал. Если этим предметом является запрещенное средство, в том числе средство связи, организаторы предлагают участнику ЕГЭ сдать данное средство в место хранения личных вещей участников ЕГЭ или сопровождающему.</a:t>
            </a:r>
          </a:p>
          <a:p>
            <a:pPr algn="just"/>
            <a:r>
              <a:rPr lang="ru-RU" sz="2000" dirty="0" smtClean="0">
                <a:solidFill>
                  <a:srgbClr val="7030A0"/>
                </a:solidFill>
              </a:rPr>
              <a:t>По медицинским показаниям (при предъявлении подтверждающего документа) участник ЕГЭ может быть освобожден от проверки с использованием металлоискателя.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sz="2000" dirty="0" smtClean="0"/>
              <a:t>В случае отказа участника ЕГЭ сдать запрещенное средство, вызывающее сигнал металлоискателя, организаторы вне аудитории повторно разъясняют ему, что в соответствии с пунктом 45 Порядка в день проведения экзамена (в период с момента входа в ППЭ и до окончания экзамена) в ППЭ запрещается иметь при себе средства связи, электронно-вычислительную технику, фото-, аудио- и видеоаппаратуру, справочные материалы, письменные заметки и иные средства хранения и передачи информации. Таким образом, такой участник ЕГЭ не может быть допущен в ППЭ. </a:t>
            </a:r>
          </a:p>
          <a:p>
            <a:pPr algn="just"/>
            <a:r>
              <a:rPr lang="ru-RU" sz="2000" dirty="0" smtClean="0"/>
              <a:t>В этом случае организаторы вне аудитории приглашают руководителя ППЭ и члена ГЭК. Руководитель ППЭ в присутствии члена ГЭК составляет акт о </a:t>
            </a:r>
            <a:r>
              <a:rPr lang="ru-RU" sz="2000" dirty="0" err="1" smtClean="0"/>
              <a:t>недопуске</a:t>
            </a:r>
            <a:r>
              <a:rPr lang="ru-RU" sz="2000" dirty="0" smtClean="0"/>
              <a:t> участника ЕГЭ, отказавшегося от сдачи запрещенного средства. </a:t>
            </a: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Опоздание на ЕГЭ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Если участник ЕГЭ опоздал на экзамен, он допускается к сдаче ЕГЭ в установленном порядке, при этом </a:t>
            </a:r>
            <a:r>
              <a:rPr lang="ru-RU" b="1" dirty="0" smtClean="0"/>
              <a:t>время окончания экзамена не продлевается</a:t>
            </a:r>
            <a:r>
              <a:rPr lang="ru-RU" dirty="0" smtClean="0"/>
              <a:t>, о чем сообщается участнику ЕГЭ. Повторный общий </a:t>
            </a:r>
            <a:r>
              <a:rPr lang="ru-RU" b="1" dirty="0" smtClean="0"/>
              <a:t>инструктаж для опоздавших участников ЕГЭ не проводится.</a:t>
            </a:r>
          </a:p>
          <a:p>
            <a:pPr algn="just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/>
                </a:solidFill>
              </a:rPr>
              <a:t>Участник ЕГЭ может взять с собой в аудиторию: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Паспорт</a:t>
            </a:r>
          </a:p>
          <a:p>
            <a:pPr algn="just"/>
            <a:r>
              <a:rPr lang="ru-RU" dirty="0" smtClean="0"/>
              <a:t>Ручку</a:t>
            </a:r>
          </a:p>
          <a:p>
            <a:pPr algn="just"/>
            <a:r>
              <a:rPr lang="ru-RU" dirty="0" smtClean="0"/>
              <a:t>Разрешенные дополнительные материалы</a:t>
            </a:r>
          </a:p>
          <a:p>
            <a:pPr algn="just"/>
            <a:r>
              <a:rPr lang="ru-RU" dirty="0"/>
              <a:t>При необходимости лекарства и питание</a:t>
            </a:r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857</TotalTime>
  <Words>832</Words>
  <Application>Microsoft Office PowerPoint</Application>
  <PresentationFormat>Экран (4:3)</PresentationFormat>
  <Paragraphs>124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Calibri</vt:lpstr>
      <vt:lpstr>Cambria</vt:lpstr>
      <vt:lpstr>Franklin Gothic Book</vt:lpstr>
      <vt:lpstr>Perpetua</vt:lpstr>
      <vt:lpstr>Times New Roman</vt:lpstr>
      <vt:lpstr>Verdana</vt:lpstr>
      <vt:lpstr>Wingdings 2</vt:lpstr>
      <vt:lpstr>Справедливость</vt:lpstr>
      <vt:lpstr> Инструктаж по ЕГЭ  </vt:lpstr>
      <vt:lpstr>Допуск к ЕГЭ</vt:lpstr>
      <vt:lpstr>Выход из школы</vt:lpstr>
      <vt:lpstr>Вход в ППЭ</vt:lpstr>
      <vt:lpstr>Участнику ППЭ запрещается:</vt:lpstr>
      <vt:lpstr>Презентация PowerPoint</vt:lpstr>
      <vt:lpstr>Презентация PowerPoint</vt:lpstr>
      <vt:lpstr>Опоздание на ЕГЭ</vt:lpstr>
      <vt:lpstr>Участник ЕГЭ может взять с собой в аудиторию:</vt:lpstr>
      <vt:lpstr>В аудитории</vt:lpstr>
      <vt:lpstr>Участникам ЕГЭ запрещается:</vt:lpstr>
      <vt:lpstr>Презентация PowerPoint</vt:lpstr>
      <vt:lpstr>Презентация PowerPoint</vt:lpstr>
      <vt:lpstr>Презентация PowerPoint</vt:lpstr>
      <vt:lpstr>Удаление с экзамена</vt:lpstr>
      <vt:lpstr>Презентация PowerPoint</vt:lpstr>
      <vt:lpstr>Подача апелляции</vt:lpstr>
      <vt:lpstr>Апелляция о несогласии с баллами</vt:lpstr>
      <vt:lpstr>Результаты</vt:lpstr>
      <vt:lpstr>ППЭ по ЕГЭ</vt:lpstr>
      <vt:lpstr>Продолжительность экзаменов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Инструктаж ответственных организаторов в аудитории</dc:title>
  <dc:creator>Ильюша</dc:creator>
  <cp:lastModifiedBy>User</cp:lastModifiedBy>
  <cp:revision>89</cp:revision>
  <dcterms:created xsi:type="dcterms:W3CDTF">2011-01-18T13:19:18Z</dcterms:created>
  <dcterms:modified xsi:type="dcterms:W3CDTF">2024-05-07T08:38:33Z</dcterms:modified>
</cp:coreProperties>
</file>