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7" r:id="rId3"/>
    <p:sldId id="272" r:id="rId4"/>
    <p:sldId id="257" r:id="rId5"/>
    <p:sldId id="281" r:id="rId6"/>
    <p:sldId id="262" r:id="rId7"/>
    <p:sldId id="263" r:id="rId8"/>
    <p:sldId id="264" r:id="rId9"/>
    <p:sldId id="308" r:id="rId10"/>
    <p:sldId id="284" r:id="rId11"/>
    <p:sldId id="292" r:id="rId12"/>
    <p:sldId id="269" r:id="rId13"/>
    <p:sldId id="270" r:id="rId14"/>
    <p:sldId id="283" r:id="rId15"/>
    <p:sldId id="285" r:id="rId16"/>
    <p:sldId id="277" r:id="rId17"/>
    <p:sldId id="305" r:id="rId18"/>
    <p:sldId id="282" r:id="rId19"/>
    <p:sldId id="280" r:id="rId20"/>
    <p:sldId id="290" r:id="rId21"/>
    <p:sldId id="306" r:id="rId22"/>
    <p:sldId id="28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>
      <p:cViewPr varScale="1">
        <p:scale>
          <a:sx n="115" d="100"/>
          <a:sy n="115" d="100"/>
        </p:scale>
        <p:origin x="153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E3AC-A9D2-40DD-B62C-F405F8A8756A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C5EC25E-3837-4ABC-B9AF-0911CF44DB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E3AC-A9D2-40DD-B62C-F405F8A8756A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EC25E-3837-4ABC-B9AF-0911CF44DB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E3AC-A9D2-40DD-B62C-F405F8A8756A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EC25E-3837-4ABC-B9AF-0911CF44DB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E3AC-A9D2-40DD-B62C-F405F8A8756A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EC25E-3837-4ABC-B9AF-0911CF44DB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E3AC-A9D2-40DD-B62C-F405F8A8756A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C5EC25E-3837-4ABC-B9AF-0911CF44DB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E3AC-A9D2-40DD-B62C-F405F8A8756A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EC25E-3837-4ABC-B9AF-0911CF44DB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E3AC-A9D2-40DD-B62C-F405F8A8756A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EC25E-3837-4ABC-B9AF-0911CF44DB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E3AC-A9D2-40DD-B62C-F405F8A8756A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EC25E-3837-4ABC-B9AF-0911CF44DB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E3AC-A9D2-40DD-B62C-F405F8A8756A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EC25E-3837-4ABC-B9AF-0911CF44DB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E3AC-A9D2-40DD-B62C-F405F8A8756A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EC25E-3837-4ABC-B9AF-0911CF44DB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E3AC-A9D2-40DD-B62C-F405F8A8756A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C5EC25E-3837-4ABC-B9AF-0911CF44DB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B60E3AC-A9D2-40DD-B62C-F405F8A8756A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C5EC25E-3837-4ABC-B9AF-0911CF44DB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3180928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sz="33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ru-RU" sz="33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ru-RU" sz="3300" dirty="0" smtClean="0">
                <a:solidFill>
                  <a:schemeClr val="accent1">
                    <a:lumMod val="75000"/>
                  </a:schemeClr>
                </a:solidFill>
              </a:rPr>
              <a:t>2024 -  2025 учебный год</a:t>
            </a:r>
          </a:p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24.12.2024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Родительское собрание</a:t>
            </a:r>
            <a:br>
              <a:rPr lang="ru-RU" dirty="0" smtClean="0"/>
            </a:br>
            <a:r>
              <a:rPr lang="ru-RU" dirty="0" smtClean="0"/>
              <a:t>11 классы</a:t>
            </a:r>
            <a:endParaRPr lang="ru-RU" dirty="0"/>
          </a:p>
        </p:txBody>
      </p:sp>
      <p:pic>
        <p:nvPicPr>
          <p:cNvPr id="4" name="Picture 2" descr="C:\Users\Владелец\Desktop\049027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212976"/>
            <a:ext cx="2952328" cy="20539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209" y="274638"/>
            <a:ext cx="8280920" cy="6210690"/>
          </a:xfrm>
        </p:spPr>
      </p:pic>
      <p:sp>
        <p:nvSpPr>
          <p:cNvPr id="3" name="Прямоугольник 2"/>
          <p:cNvSpPr/>
          <p:nvPr/>
        </p:nvSpPr>
        <p:spPr>
          <a:xfrm>
            <a:off x="230025" y="6021288"/>
            <a:ext cx="8631287" cy="464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Наличие телефона является основанием удалить участника ЕГЭ с экзамена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37373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п</a:t>
            </a:r>
            <a:r>
              <a:rPr lang="ru-RU" sz="4000" dirty="0" smtClean="0"/>
              <a:t>.73: Лица, допустившие нарушение настоящего Порядка, удаляются с экзамена </a:t>
            </a:r>
            <a:r>
              <a:rPr lang="ru-RU" sz="4000" dirty="0" smtClean="0">
                <a:solidFill>
                  <a:srgbClr val="C00000"/>
                </a:solidFill>
              </a:rPr>
              <a:t>без </a:t>
            </a:r>
            <a:r>
              <a:rPr lang="ru-RU" sz="4000" dirty="0">
                <a:solidFill>
                  <a:srgbClr val="C00000"/>
                </a:solidFill>
              </a:rPr>
              <a:t>права пересдачи в текущем году.</a:t>
            </a:r>
          </a:p>
          <a:p>
            <a:r>
              <a:rPr lang="ru-RU" sz="4000" dirty="0" smtClean="0"/>
              <a:t>Сдача ЕГЭ – в следующем учебном году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498534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C:\Users\Владелец\Desktop\8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t="-1106" r="409"/>
          <a:stretch/>
        </p:blipFill>
        <p:spPr bwMode="auto">
          <a:xfrm>
            <a:off x="467544" y="116632"/>
            <a:ext cx="8640960" cy="6586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C:\Users\Владелец\Desktop\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892480" cy="6676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Допускаются к ЕГЭ ПОВТОРНО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Неудовлетворительный результат по </a:t>
            </a:r>
            <a:r>
              <a:rPr lang="ru-RU" sz="3200" b="1" dirty="0" smtClean="0">
                <a:solidFill>
                  <a:srgbClr val="FF0000"/>
                </a:solidFill>
              </a:rPr>
              <a:t>одному</a:t>
            </a:r>
            <a:r>
              <a:rPr lang="ru-RU" sz="3200" dirty="0" smtClean="0"/>
              <a:t> из обязательных предметов (РЯ и М)</a:t>
            </a:r>
          </a:p>
          <a:p>
            <a:r>
              <a:rPr lang="ru-RU" sz="3200" dirty="0" smtClean="0"/>
              <a:t>Не явившиеся на экзамен </a:t>
            </a:r>
            <a:r>
              <a:rPr lang="ru-RU" sz="3200" b="1" dirty="0" smtClean="0">
                <a:solidFill>
                  <a:srgbClr val="FF0000"/>
                </a:solidFill>
              </a:rPr>
              <a:t>по уважительной причине (подтверждено документально)</a:t>
            </a:r>
          </a:p>
          <a:p>
            <a:r>
              <a:rPr lang="ru-RU" sz="3200" dirty="0" smtClean="0"/>
              <a:t>Не завершившие экзамен </a:t>
            </a:r>
            <a:r>
              <a:rPr lang="ru-RU" sz="3200" b="1" dirty="0" smtClean="0">
                <a:solidFill>
                  <a:srgbClr val="FF0000"/>
                </a:solidFill>
              </a:rPr>
              <a:t>по уважительной причине (акт в ППЭ)</a:t>
            </a:r>
          </a:p>
          <a:p>
            <a:r>
              <a:rPr lang="ru-RU" sz="3200" dirty="0" smtClean="0">
                <a:solidFill>
                  <a:srgbClr val="0070C0"/>
                </a:solidFill>
              </a:rPr>
              <a:t>Удовлетворенная апелляция</a:t>
            </a:r>
          </a:p>
        </p:txBody>
      </p:sp>
    </p:spTree>
    <p:extLst>
      <p:ext uri="{BB962C8B-B14F-4D97-AF65-F5344CB8AC3E}">
        <p14:creationId xmlns:p14="http://schemas.microsoft.com/office/powerpoint/2010/main" val="1824798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Изменения в ЕГЭ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u="sng" dirty="0" smtClean="0"/>
              <a:t>С 2018 года: </a:t>
            </a:r>
          </a:p>
          <a:p>
            <a:r>
              <a:rPr lang="ru-RU" sz="2800" dirty="0" smtClean="0"/>
              <a:t>Печать </a:t>
            </a:r>
            <a:r>
              <a:rPr lang="ru-RU" sz="2800" dirty="0"/>
              <a:t>экзаменационных материалов </a:t>
            </a:r>
            <a:r>
              <a:rPr lang="ru-RU" sz="2800" dirty="0" smtClean="0"/>
              <a:t>производится </a:t>
            </a:r>
            <a:r>
              <a:rPr lang="ru-RU" sz="2800" u="sng" dirty="0" smtClean="0"/>
              <a:t>в </a:t>
            </a:r>
            <a:r>
              <a:rPr lang="ru-RU" sz="2800" u="sng" dirty="0"/>
              <a:t>аудиториях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 smtClean="0"/>
          </a:p>
          <a:p>
            <a:r>
              <a:rPr lang="ru-RU" sz="2800" dirty="0" smtClean="0"/>
              <a:t>Фиксация в специальном протоколе время отсутствия учащегося в аудитории</a:t>
            </a:r>
          </a:p>
          <a:p>
            <a:pPr marL="0" indent="0">
              <a:buNone/>
            </a:pPr>
            <a:endParaRPr lang="ru-RU" sz="2800" dirty="0"/>
          </a:p>
          <a:p>
            <a:pPr marL="0" indent="0" algn="ctr">
              <a:buNone/>
            </a:pPr>
            <a:r>
              <a:rPr lang="ru-RU" sz="2800" b="1" dirty="0" smtClean="0"/>
              <a:t>Изменения по предметам: документ </a:t>
            </a:r>
          </a:p>
          <a:p>
            <a:pPr marL="0" indent="0" algn="ctr">
              <a:buNone/>
            </a:pPr>
            <a:r>
              <a:rPr lang="ru-RU" sz="2800" b="1" dirty="0" smtClean="0"/>
              <a:t>«Изменения в КИМ ЕГЭ 2025 года»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46915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Выставление итоговых отметок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 в аттестат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/>
              <a:t>Приказ Министерства просвещения Российской Федерации от </a:t>
            </a:r>
            <a:r>
              <a:rPr lang="ru-RU" b="1" dirty="0" smtClean="0"/>
              <a:t>05.10.2020 </a:t>
            </a:r>
            <a:r>
              <a:rPr lang="ru-RU" b="1" dirty="0"/>
              <a:t>№ </a:t>
            </a:r>
            <a:r>
              <a:rPr lang="ru-RU" b="1" dirty="0" smtClean="0"/>
              <a:t>546 </a:t>
            </a:r>
            <a:r>
              <a:rPr lang="ru-RU" dirty="0" smtClean="0"/>
              <a:t>«Порядок заполнения, учета и выдачи </a:t>
            </a:r>
            <a:r>
              <a:rPr lang="ru-RU" dirty="0"/>
              <a:t>аттестатов об основном общем и среднем общем образовании и их дубликатов» </a:t>
            </a:r>
            <a:r>
              <a:rPr lang="ru-RU" dirty="0" smtClean="0"/>
              <a:t>(с изменениями и дополнениями)</a:t>
            </a:r>
          </a:p>
          <a:p>
            <a:pPr marL="0" indent="0" algn="just">
              <a:buNone/>
            </a:pPr>
            <a:endParaRPr lang="ru-RU" dirty="0" smtClean="0"/>
          </a:p>
          <a:p>
            <a:r>
              <a:rPr lang="ru-RU" b="1" dirty="0" smtClean="0">
                <a:solidFill>
                  <a:srgbClr val="FF0000"/>
                </a:solidFill>
              </a:rPr>
              <a:t>Итоговые отметки:  средняя оценка из шести (3  в 10 классе, 3 – в 11 классе) по правилам математического округления –по каждому предмету</a:t>
            </a:r>
          </a:p>
          <a:p>
            <a:pPr marL="0" indent="0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5661248"/>
            <a:ext cx="86409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Результаты ЕГЭ на отметки в аттестат НЕ ВЛИЯЮТ </a:t>
            </a:r>
            <a:endParaRPr lang="ru-RU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42775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Медаль </a:t>
            </a:r>
            <a:br>
              <a:rPr lang="ru-RU" sz="3200" b="1" dirty="0">
                <a:solidFill>
                  <a:srgbClr val="FF0000"/>
                </a:solidFill>
              </a:rPr>
            </a:br>
            <a:r>
              <a:rPr lang="ru-RU" sz="3200" b="1" dirty="0">
                <a:solidFill>
                  <a:srgbClr val="FF0000"/>
                </a:solidFill>
              </a:rPr>
              <a:t>«За особые успехи в учении</a:t>
            </a:r>
            <a:r>
              <a:rPr lang="ru-RU" sz="3200" b="1" dirty="0" smtClean="0">
                <a:solidFill>
                  <a:srgbClr val="FF0000"/>
                </a:solidFill>
              </a:rPr>
              <a:t>» 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en-US" sz="3200" b="1" dirty="0" smtClean="0">
                <a:solidFill>
                  <a:srgbClr val="FF0000"/>
                </a:solidFill>
              </a:rPr>
              <a:t>I </a:t>
            </a:r>
            <a:r>
              <a:rPr lang="ru-RU" sz="3200" b="1" dirty="0" smtClean="0">
                <a:solidFill>
                  <a:srgbClr val="FF0000"/>
                </a:solidFill>
              </a:rPr>
              <a:t>и </a:t>
            </a:r>
            <a:r>
              <a:rPr lang="en-US" sz="3200" b="1" dirty="0" smtClean="0">
                <a:solidFill>
                  <a:srgbClr val="FF0000"/>
                </a:solidFill>
              </a:rPr>
              <a:t>II</a:t>
            </a:r>
            <a:r>
              <a:rPr lang="ru-RU" sz="3200" b="1" dirty="0" smtClean="0">
                <a:solidFill>
                  <a:srgbClr val="FF0000"/>
                </a:solidFill>
              </a:rPr>
              <a:t> степеней (приказ 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Медаль </a:t>
            </a:r>
            <a:r>
              <a:rPr lang="en-US" dirty="0" smtClean="0"/>
              <a:t>I</a:t>
            </a:r>
            <a:r>
              <a:rPr lang="ru-RU" dirty="0" smtClean="0"/>
              <a:t> степени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dirty="0" smtClean="0"/>
              <a:t>Медаль </a:t>
            </a:r>
            <a:r>
              <a:rPr lang="en-US" dirty="0" smtClean="0"/>
              <a:t>II</a:t>
            </a:r>
            <a:r>
              <a:rPr lang="ru-RU" dirty="0" smtClean="0"/>
              <a:t> степени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Итоговые отметки «отлично» </a:t>
            </a:r>
            <a:r>
              <a:rPr lang="ru-RU" dirty="0" smtClean="0"/>
              <a:t> и не более двух отметок «хорошо» по предметам</a:t>
            </a:r>
            <a:r>
              <a:rPr lang="ru-RU" dirty="0"/>
              <a:t>, </a:t>
            </a:r>
            <a:r>
              <a:rPr lang="ru-RU" dirty="0" err="1" smtClean="0"/>
              <a:t>изучавшимся</a:t>
            </a:r>
            <a:r>
              <a:rPr lang="ru-RU" dirty="0" smtClean="0"/>
              <a:t> </a:t>
            </a:r>
            <a:r>
              <a:rPr lang="ru-RU" dirty="0"/>
              <a:t>в 10-11 классах</a:t>
            </a:r>
          </a:p>
          <a:p>
            <a:r>
              <a:rPr lang="ru-RU" dirty="0"/>
              <a:t>Не менее </a:t>
            </a:r>
            <a:r>
              <a:rPr lang="ru-RU" dirty="0" smtClean="0">
                <a:solidFill>
                  <a:srgbClr val="FF0000"/>
                </a:solidFill>
              </a:rPr>
              <a:t>60 </a:t>
            </a:r>
            <a:r>
              <a:rPr lang="ru-RU" dirty="0">
                <a:solidFill>
                  <a:srgbClr val="FF0000"/>
                </a:solidFill>
              </a:rPr>
              <a:t>баллов по русскому языку </a:t>
            </a:r>
            <a:r>
              <a:rPr lang="ru-RU" dirty="0"/>
              <a:t>и </a:t>
            </a:r>
            <a:r>
              <a:rPr lang="ru-RU" dirty="0" smtClean="0">
                <a:solidFill>
                  <a:srgbClr val="FF0000"/>
                </a:solidFill>
              </a:rPr>
              <a:t>60 </a:t>
            </a:r>
            <a:r>
              <a:rPr lang="ru-RU" dirty="0">
                <a:solidFill>
                  <a:srgbClr val="FF0000"/>
                </a:solidFill>
              </a:rPr>
              <a:t>баллов по одному из сдаваемых учебных предметов </a:t>
            </a:r>
            <a:r>
              <a:rPr lang="ru-RU" dirty="0"/>
              <a:t>либо</a:t>
            </a:r>
            <a:r>
              <a:rPr lang="ru-RU" dirty="0">
                <a:solidFill>
                  <a:srgbClr val="FF0000"/>
                </a:solidFill>
              </a:rPr>
              <a:t> 5 по математике базового уровня</a:t>
            </a:r>
          </a:p>
          <a:p>
            <a:r>
              <a:rPr lang="ru-RU" dirty="0"/>
              <a:t>Без повторной сдачи ГИА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Итоговые отметки «отлично» по всем предметам, </a:t>
            </a:r>
            <a:r>
              <a:rPr lang="ru-RU" dirty="0" err="1"/>
              <a:t>изучавшимся</a:t>
            </a:r>
            <a:r>
              <a:rPr lang="ru-RU" dirty="0"/>
              <a:t> в 10-11 классах</a:t>
            </a:r>
          </a:p>
          <a:p>
            <a:r>
              <a:rPr lang="ru-RU" dirty="0"/>
              <a:t>Не менее </a:t>
            </a:r>
            <a:r>
              <a:rPr lang="ru-RU" dirty="0">
                <a:solidFill>
                  <a:srgbClr val="FF0000"/>
                </a:solidFill>
              </a:rPr>
              <a:t>70 баллов по русскому </a:t>
            </a:r>
            <a:r>
              <a:rPr lang="ru-RU" dirty="0" smtClean="0">
                <a:solidFill>
                  <a:srgbClr val="FF0000"/>
                </a:solidFill>
              </a:rPr>
              <a:t>языку </a:t>
            </a:r>
            <a:r>
              <a:rPr lang="ru-RU" dirty="0" smtClean="0"/>
              <a:t>и </a:t>
            </a:r>
            <a:r>
              <a:rPr lang="ru-RU" dirty="0" smtClean="0">
                <a:solidFill>
                  <a:srgbClr val="FF0000"/>
                </a:solidFill>
              </a:rPr>
              <a:t>70 баллов по одному из сдаваемых учебных предметов </a:t>
            </a:r>
            <a:r>
              <a:rPr lang="ru-RU" dirty="0" smtClean="0"/>
              <a:t>либо</a:t>
            </a:r>
            <a:r>
              <a:rPr lang="ru-RU" dirty="0" smtClean="0">
                <a:solidFill>
                  <a:srgbClr val="FF0000"/>
                </a:solidFill>
              </a:rPr>
              <a:t> 5 по математике базового уровня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dirty="0" smtClean="0"/>
              <a:t>Без </a:t>
            </a:r>
            <a:r>
              <a:rPr lang="ru-RU" dirty="0"/>
              <a:t>повторной </a:t>
            </a:r>
            <a:r>
              <a:rPr lang="ru-RU" dirty="0" smtClean="0"/>
              <a:t>сдачи ГИА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11793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Сроки сдачи ЕГЭ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Досрочный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Основной</a:t>
            </a:r>
          </a:p>
          <a:p>
            <a:r>
              <a:rPr lang="ru-RU" dirty="0" smtClean="0"/>
              <a:t>Дополнительный</a:t>
            </a:r>
          </a:p>
          <a:p>
            <a:pPr marL="0" indent="0" algn="ctr">
              <a:buNone/>
            </a:pPr>
            <a:r>
              <a:rPr lang="ru-RU" dirty="0" smtClean="0"/>
              <a:t>В каждом из периодов есть резервные сроки (совпадение экзаменов, повторно допущенные)</a:t>
            </a:r>
          </a:p>
          <a:p>
            <a:pPr marL="0" indent="0" algn="ctr">
              <a:buNone/>
            </a:pPr>
            <a:r>
              <a:rPr lang="ru-RU" b="1" dirty="0" smtClean="0"/>
              <a:t>Перерыв между проведением экзаменов по обязательным предметам не менее 2 дней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458966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Расписание ЕГЭ (проект)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83635594"/>
              </p:ext>
            </p:extLst>
          </p:nvPr>
        </p:nvGraphicFramePr>
        <p:xfrm>
          <a:off x="539552" y="836709"/>
          <a:ext cx="8147248" cy="5731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10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641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Предмет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Дата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899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23 мая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 география, литература, химия</a:t>
                      </a:r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755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27 мая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математика (профиль/база)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412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r>
                        <a:rPr lang="ru-RU" sz="2000" b="1" baseline="0" dirty="0" smtClean="0">
                          <a:solidFill>
                            <a:srgbClr val="FF0000"/>
                          </a:solidFill>
                        </a:rPr>
                        <a:t> мая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русский язык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412">
                <a:tc>
                  <a:txBody>
                    <a:bodyPr/>
                    <a:lstStyle/>
                    <a:p>
                      <a:r>
                        <a:rPr lang="ru-RU" sz="2000" b="1" baseline="0" dirty="0" smtClean="0"/>
                        <a:t>2 </a:t>
                      </a:r>
                      <a:r>
                        <a:rPr lang="ru-RU" sz="2000" b="1" dirty="0" smtClean="0"/>
                        <a:t>июня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обществознание</a:t>
                      </a:r>
                    </a:p>
                    <a:p>
                      <a:r>
                        <a:rPr lang="ru-RU" sz="2000" b="1" dirty="0" smtClean="0"/>
                        <a:t>физика</a:t>
                      </a:r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307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5 июня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иностранные языки</a:t>
                      </a:r>
                      <a:r>
                        <a:rPr lang="ru-RU" sz="2000" b="1" baseline="0" dirty="0" smtClean="0"/>
                        <a:t> (письменная часть), биология</a:t>
                      </a:r>
                      <a:endParaRPr lang="ru-RU" sz="20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427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10/11 июня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иностранные языки</a:t>
                      </a:r>
                      <a:r>
                        <a:rPr lang="ru-RU" sz="2000" b="1" baseline="0" dirty="0" smtClean="0"/>
                        <a:t> («Говорения»), информатика</a:t>
                      </a:r>
                      <a:endParaRPr lang="ru-RU" sz="20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2011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3 и 4 июля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Пересдача</a:t>
                      </a:r>
                      <a:r>
                        <a:rPr lang="ru-RU" sz="2000" b="1" baseline="0" dirty="0" smtClean="0">
                          <a:solidFill>
                            <a:srgbClr val="FF0000"/>
                          </a:solidFill>
                        </a:rPr>
                        <a:t> 1 ЛЮБОГО предмета</a:t>
                      </a:r>
                      <a:endParaRPr lang="ru-RU" sz="20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232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3 июля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</a:rPr>
                        <a:t>Ин.яз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 (письменная часть), инф, общ, РЯ, </a:t>
                      </a: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</a:rPr>
                        <a:t>физ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</a:rPr>
                        <a:t>хим</a:t>
                      </a:r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6412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4 июля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err="1" smtClean="0"/>
                        <a:t>Био</a:t>
                      </a:r>
                      <a:r>
                        <a:rPr lang="ru-RU" sz="2000" b="1" dirty="0" smtClean="0"/>
                        <a:t>, математика, </a:t>
                      </a:r>
                      <a:r>
                        <a:rPr lang="ru-RU" sz="2000" b="1" dirty="0" err="1" smtClean="0"/>
                        <a:t>ин.яз</a:t>
                      </a:r>
                      <a:r>
                        <a:rPr lang="ru-RU" sz="2000" b="1" dirty="0" smtClean="0"/>
                        <a:t> («Говорение»), </a:t>
                      </a:r>
                      <a:r>
                        <a:rPr lang="ru-RU" sz="2000" b="1" dirty="0" err="1" smtClean="0"/>
                        <a:t>ист</a:t>
                      </a:r>
                      <a:r>
                        <a:rPr lang="ru-RU" sz="2000" b="1" dirty="0" smtClean="0"/>
                        <a:t>, лит-</a:t>
                      </a:r>
                      <a:r>
                        <a:rPr lang="ru-RU" sz="2000" b="1" dirty="0" err="1" smtClean="0"/>
                        <a:t>ра</a:t>
                      </a:r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052736"/>
            <a:ext cx="7772400" cy="864096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>
                <a:solidFill>
                  <a:srgbClr val="0070C0"/>
                </a:solidFill>
              </a:rPr>
              <a:t>sch6krsk.gosuslugi.ru</a:t>
            </a:r>
            <a:br>
              <a:rPr lang="ru-RU" sz="4800" b="1" dirty="0">
                <a:solidFill>
                  <a:srgbClr val="0070C0"/>
                </a:solidFill>
              </a:rPr>
            </a:br>
            <a:endParaRPr lang="ru-RU" sz="4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 rotWithShape="1">
          <a:blip r:embed="rId2"/>
          <a:srcRect l="15560" t="6796" r="17736" b="37206"/>
          <a:stretch/>
        </p:blipFill>
        <p:spPr>
          <a:xfrm>
            <a:off x="251520" y="1382823"/>
            <a:ext cx="8712968" cy="4114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6446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Продолжительность экзаменов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31298935"/>
              </p:ext>
            </p:extLst>
          </p:nvPr>
        </p:nvGraphicFramePr>
        <p:xfrm>
          <a:off x="539552" y="836707"/>
          <a:ext cx="8147248" cy="4441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0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008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Предметы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Продолжительность 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4179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Математика (профиль), физика, литература, информатика, биология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300" b="1" dirty="0" smtClean="0"/>
                        <a:t> 3 часа 55 мин</a:t>
                      </a:r>
                      <a:endParaRPr lang="ru-RU" sz="23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0082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Русский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</a:rPr>
                        <a:t> язык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, химия, обществознание,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история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300" b="1" dirty="0" smtClean="0">
                          <a:solidFill>
                            <a:schemeClr val="tx1"/>
                          </a:solidFill>
                        </a:rPr>
                        <a:t>3 часа 30 мин</a:t>
                      </a:r>
                      <a:endParaRPr lang="ru-RU" sz="23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4147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Математика (база), география, иностранный язык (без «Говорения»)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300" b="1" dirty="0" smtClean="0">
                          <a:solidFill>
                            <a:schemeClr val="tx1"/>
                          </a:solidFill>
                        </a:rPr>
                        <a:t>3 часа</a:t>
                      </a:r>
                      <a:endParaRPr lang="ru-RU" sz="23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39552" y="5517232"/>
            <a:ext cx="820891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Разрешенные материалы – в приказе о расписании ЕГЭ (2025 г.)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2579599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Пробные ЕГЭ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4 пробных за год: октябрь</a:t>
            </a:r>
            <a:r>
              <a:rPr lang="ru-RU" sz="3200" dirty="0"/>
              <a:t>, </a:t>
            </a:r>
            <a:r>
              <a:rPr lang="ru-RU" sz="3200" dirty="0">
                <a:solidFill>
                  <a:srgbClr val="FF0000"/>
                </a:solidFill>
              </a:rPr>
              <a:t>декабрь</a:t>
            </a:r>
            <a:r>
              <a:rPr lang="ru-RU" sz="3200" dirty="0"/>
              <a:t>, февраль, </a:t>
            </a:r>
            <a:r>
              <a:rPr lang="ru-RU" sz="3200" dirty="0" smtClean="0">
                <a:solidFill>
                  <a:srgbClr val="FF0000"/>
                </a:solidFill>
              </a:rPr>
              <a:t>апрель</a:t>
            </a:r>
          </a:p>
          <a:p>
            <a:r>
              <a:rPr lang="ru-RU" sz="3200" dirty="0" smtClean="0"/>
              <a:t>Результаты пробных ЕГЭ   классные руководители доводят до сведения родителей индивидуально</a:t>
            </a:r>
          </a:p>
          <a:p>
            <a:r>
              <a:rPr lang="ru-RU" sz="3200" dirty="0" smtClean="0"/>
              <a:t>Независимые пробные (платно): декабрь – РЯ и М, февраль, апрель - + все предметы</a:t>
            </a:r>
          </a:p>
        </p:txBody>
      </p:sp>
    </p:spTree>
    <p:extLst>
      <p:ext uri="{BB962C8B-B14F-4D97-AF65-F5344CB8AC3E}">
        <p14:creationId xmlns:p14="http://schemas.microsoft.com/office/powerpoint/2010/main" val="18538129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>
                <a:solidFill>
                  <a:srgbClr val="FF0000"/>
                </a:solidFill>
              </a:rPr>
              <a:t>Зачетная </a:t>
            </a:r>
            <a:r>
              <a:rPr lang="ru-RU" sz="3600" b="1" dirty="0" smtClean="0">
                <a:solidFill>
                  <a:srgbClr val="FF0000"/>
                </a:solidFill>
              </a:rPr>
              <a:t>неделя </a:t>
            </a:r>
            <a:r>
              <a:rPr lang="ru-RU" sz="3600" b="1" smtClean="0">
                <a:solidFill>
                  <a:srgbClr val="FF0000"/>
                </a:solidFill>
              </a:rPr>
              <a:t>– </a:t>
            </a:r>
            <a:r>
              <a:rPr lang="ru-RU" sz="3600" b="1" smtClean="0"/>
              <a:t>9-16 </a:t>
            </a:r>
            <a:r>
              <a:rPr lang="ru-RU" sz="3600" b="1" dirty="0" smtClean="0"/>
              <a:t>января</a:t>
            </a:r>
          </a:p>
          <a:p>
            <a:pPr marL="0" indent="0">
              <a:buNone/>
            </a:pPr>
            <a:endParaRPr lang="ru-RU" sz="3600" b="1" dirty="0" smtClean="0"/>
          </a:p>
          <a:p>
            <a:pPr marL="0" indent="0" algn="ctr">
              <a:buNone/>
            </a:pPr>
            <a:r>
              <a:rPr lang="ru-RU" sz="3600" b="1" dirty="0" smtClean="0"/>
              <a:t>2 предмета на выбор, исходя от образовательных потребностей </a:t>
            </a:r>
            <a:endParaRPr 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1958957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Актуальность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4000" dirty="0" smtClean="0"/>
              <a:t>20.01 </a:t>
            </a:r>
            <a:r>
              <a:rPr lang="ru-RU" sz="4000" dirty="0"/>
              <a:t>– </a:t>
            </a:r>
            <a:r>
              <a:rPr lang="ru-RU" sz="4000" dirty="0" smtClean="0"/>
              <a:t>24.01.2025 </a:t>
            </a:r>
            <a:r>
              <a:rPr lang="ru-RU" sz="4000" dirty="0"/>
              <a:t>– официальный выбор ЕГЭ (заявление</a:t>
            </a:r>
            <a:r>
              <a:rPr lang="ru-RU" sz="4000" dirty="0" smtClean="0"/>
              <a:t>)</a:t>
            </a:r>
          </a:p>
          <a:p>
            <a:pPr marL="0" indent="0">
              <a:buNone/>
            </a:pPr>
            <a:endParaRPr lang="ru-RU" sz="4000" dirty="0" smtClean="0"/>
          </a:p>
          <a:p>
            <a:r>
              <a:rPr lang="ru-RU" sz="4000" dirty="0" smtClean="0"/>
              <a:t>Документы несовершеннолетних (обучающихся до 18 лет) в обязательном порядке подписывают родители (законные представители)</a:t>
            </a:r>
          </a:p>
          <a:p>
            <a:pPr>
              <a:buNone/>
            </a:pPr>
            <a:endParaRPr lang="ru-RU" sz="4000" dirty="0"/>
          </a:p>
          <a:p>
            <a:r>
              <a:rPr lang="ru-RU" sz="4000" dirty="0"/>
              <a:t>Д</a:t>
            </a:r>
            <a:r>
              <a:rPr lang="ru-RU" sz="4000" dirty="0" smtClean="0"/>
              <a:t>о </a:t>
            </a:r>
            <a:r>
              <a:rPr lang="ru-RU" sz="4000" dirty="0" smtClean="0">
                <a:solidFill>
                  <a:srgbClr val="FF0000"/>
                </a:solidFill>
              </a:rPr>
              <a:t>01 февраля</a:t>
            </a:r>
            <a:r>
              <a:rPr lang="ru-RU" sz="4000" dirty="0" smtClean="0"/>
              <a:t> формируется краевая база по участникам ЕГЭ и выбору экзаменов. </a:t>
            </a:r>
            <a:r>
              <a:rPr lang="ru-RU" sz="4000" b="1" dirty="0" smtClean="0">
                <a:solidFill>
                  <a:srgbClr val="FF0000"/>
                </a:solidFill>
              </a:rPr>
              <a:t>После 01.02.25 изменить перечень предметов для сдачи ЕГЭ можно только при наличии уважительных причин, подтвержденных документально.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Повестка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ru-RU" b="1" dirty="0"/>
              <a:t>Приказ </a:t>
            </a:r>
            <a:r>
              <a:rPr lang="ru-RU" b="1" dirty="0" smtClean="0"/>
              <a:t>МИНПРОСВЕЩЕНИЯ РФ </a:t>
            </a:r>
            <a:r>
              <a:rPr lang="ru-RU" b="1" dirty="0"/>
              <a:t>«Об утверждении Порядка проведения ГИА по образовательным программам среднего общего образования» (от </a:t>
            </a:r>
            <a:r>
              <a:rPr lang="ru-RU" b="1" dirty="0" smtClean="0"/>
              <a:t>04.04.2023 </a:t>
            </a:r>
            <a:r>
              <a:rPr lang="ru-RU" b="1" dirty="0"/>
              <a:t>№ </a:t>
            </a:r>
            <a:r>
              <a:rPr lang="ru-RU" b="1" dirty="0" smtClean="0"/>
              <a:t>223/552).</a:t>
            </a:r>
            <a:endParaRPr lang="ru-RU" b="1" dirty="0"/>
          </a:p>
          <a:p>
            <a:pPr lvl="0" algn="just"/>
            <a:r>
              <a:rPr lang="ru-RU" dirty="0"/>
              <a:t>Изменения </a:t>
            </a:r>
            <a:r>
              <a:rPr lang="ru-RU" dirty="0" smtClean="0"/>
              <a:t>в КИМ </a:t>
            </a:r>
            <a:r>
              <a:rPr lang="ru-RU" dirty="0"/>
              <a:t>ЕГЭ на </a:t>
            </a:r>
            <a:r>
              <a:rPr lang="ru-RU" dirty="0" smtClean="0"/>
              <a:t>2025 год.</a:t>
            </a:r>
            <a:endParaRPr lang="ru-RU" dirty="0"/>
          </a:p>
          <a:p>
            <a:pPr lvl="0" algn="just"/>
            <a:r>
              <a:rPr lang="ru-RU" dirty="0" smtClean="0"/>
              <a:t>Порядок </a:t>
            </a:r>
            <a:r>
              <a:rPr lang="ru-RU" dirty="0"/>
              <a:t>заполнения, учета и выдачи аттестатов об основном общем и среднем общем образовании и их </a:t>
            </a:r>
            <a:r>
              <a:rPr lang="ru-RU" dirty="0" smtClean="0"/>
              <a:t>дубликатов; Порядок выдачи </a:t>
            </a:r>
            <a:r>
              <a:rPr lang="ru-RU" dirty="0" smtClean="0">
                <a:solidFill>
                  <a:srgbClr val="C00000"/>
                </a:solidFill>
              </a:rPr>
              <a:t>медалей «За особые успехи в учении» </a:t>
            </a:r>
            <a:r>
              <a:rPr lang="en-US" dirty="0" smtClean="0">
                <a:solidFill>
                  <a:srgbClr val="C00000"/>
                </a:solidFill>
              </a:rPr>
              <a:t>I </a:t>
            </a:r>
            <a:r>
              <a:rPr lang="ru-RU" dirty="0" smtClean="0">
                <a:solidFill>
                  <a:srgbClr val="C00000"/>
                </a:solidFill>
              </a:rPr>
              <a:t>и </a:t>
            </a:r>
            <a:r>
              <a:rPr lang="en-US" dirty="0" smtClean="0">
                <a:solidFill>
                  <a:srgbClr val="C00000"/>
                </a:solidFill>
              </a:rPr>
              <a:t>II </a:t>
            </a:r>
            <a:r>
              <a:rPr lang="ru-RU" dirty="0" smtClean="0">
                <a:solidFill>
                  <a:srgbClr val="C00000"/>
                </a:solidFill>
              </a:rPr>
              <a:t>степеней.</a:t>
            </a:r>
          </a:p>
          <a:p>
            <a:pPr lvl="0" algn="just"/>
            <a:r>
              <a:rPr lang="ru-RU" dirty="0" smtClean="0"/>
              <a:t>Расписание ЕГЭ, продолжительность экзаменов, разрешенные средства.</a:t>
            </a:r>
          </a:p>
          <a:p>
            <a:pPr lvl="0" algn="just"/>
            <a:r>
              <a:rPr lang="ru-RU" dirty="0" smtClean="0"/>
              <a:t>Выбор ЕГЭ обучающимися (октябрь), пробные ЕГЭ.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214625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/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Обязательные </a:t>
            </a:r>
            <a:r>
              <a:rPr lang="ru-RU" b="1" dirty="0">
                <a:solidFill>
                  <a:srgbClr val="FF0000"/>
                </a:solidFill>
              </a:rPr>
              <a:t>ЕГЭ 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(</a:t>
            </a:r>
            <a:r>
              <a:rPr lang="ru-RU" b="1" dirty="0">
                <a:solidFill>
                  <a:srgbClr val="FF0000"/>
                </a:solidFill>
              </a:rPr>
              <a:t>для получения аттестата о среднем общем образовании)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sz="4800" dirty="0">
                <a:solidFill>
                  <a:srgbClr val="FF0000"/>
                </a:solidFill>
              </a:rPr>
              <a:t>Р</a:t>
            </a:r>
            <a:r>
              <a:rPr lang="ru-RU" sz="4800" dirty="0" smtClean="0">
                <a:solidFill>
                  <a:srgbClr val="FF0000"/>
                </a:solidFill>
              </a:rPr>
              <a:t>усский язык и математика</a:t>
            </a:r>
          </a:p>
          <a:p>
            <a:r>
              <a:rPr lang="ru-RU" dirty="0" smtClean="0"/>
              <a:t>Математика (базовый </a:t>
            </a:r>
            <a:r>
              <a:rPr lang="ru-RU" b="1" dirty="0" smtClean="0">
                <a:solidFill>
                  <a:srgbClr val="FF0000"/>
                </a:solidFill>
              </a:rPr>
              <a:t>ИЛИ</a:t>
            </a:r>
            <a:r>
              <a:rPr lang="ru-RU" dirty="0" smtClean="0"/>
              <a:t> профильный уровень)</a:t>
            </a:r>
          </a:p>
          <a:p>
            <a:r>
              <a:rPr lang="ru-RU" b="1" dirty="0" smtClean="0"/>
              <a:t>Остальные предметы – по выбору </a:t>
            </a:r>
            <a:r>
              <a:rPr lang="ru-RU" dirty="0" smtClean="0"/>
              <a:t>(если требуются результаты ЕГЭ для поступления в ВУЗ)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8965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Допуск к ЕГЭ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742950" indent="-742950">
              <a:buAutoNum type="arabicParenR"/>
            </a:pPr>
            <a:r>
              <a:rPr lang="ru-RU" sz="4000" dirty="0" smtClean="0"/>
              <a:t>Зачет по сочинению </a:t>
            </a:r>
          </a:p>
          <a:p>
            <a:pPr marL="742950" indent="-742950">
              <a:buAutoNum type="arabicParenR"/>
            </a:pPr>
            <a:r>
              <a:rPr lang="ru-RU" sz="4000" dirty="0" smtClean="0"/>
              <a:t> См. п. </a:t>
            </a:r>
            <a:r>
              <a:rPr lang="ru-RU" sz="4000" dirty="0"/>
              <a:t>8</a:t>
            </a:r>
            <a:r>
              <a:rPr lang="ru-RU" sz="4000" dirty="0" smtClean="0"/>
              <a:t> Приказа </a:t>
            </a:r>
            <a:r>
              <a:rPr lang="ru-RU" sz="4000" dirty="0" err="1" smtClean="0"/>
              <a:t>Минпросвещения</a:t>
            </a:r>
            <a:r>
              <a:rPr lang="ru-RU" sz="4000" dirty="0" smtClean="0"/>
              <a:t> РФ №233/552:</a:t>
            </a:r>
          </a:p>
          <a:p>
            <a:pPr algn="ctr">
              <a:buNone/>
            </a:pPr>
            <a:r>
              <a:rPr lang="ru-RU" sz="4000" dirty="0"/>
              <a:t> </a:t>
            </a:r>
            <a:r>
              <a:rPr lang="ru-RU" sz="3600" i="1" dirty="0" smtClean="0">
                <a:solidFill>
                  <a:srgbClr val="0070C0"/>
                </a:solidFill>
              </a:rPr>
              <a:t>«не имеющие академической задолженности, в полном объеме выполнившие учебный план (имеющие годовые отметки по всем предметам учебного плана за каждый год обучения (10-11 </a:t>
            </a:r>
            <a:r>
              <a:rPr lang="ru-RU" sz="3600" i="1" dirty="0" err="1" smtClean="0">
                <a:solidFill>
                  <a:srgbClr val="0070C0"/>
                </a:solidFill>
              </a:rPr>
              <a:t>кл</a:t>
            </a:r>
            <a:r>
              <a:rPr lang="ru-RU" sz="3600" i="1" dirty="0" smtClean="0">
                <a:solidFill>
                  <a:srgbClr val="0070C0"/>
                </a:solidFill>
              </a:rPr>
              <a:t>) по всем предметам не ниже удовлетворительных»</a:t>
            </a:r>
            <a:endParaRPr lang="ru-RU" sz="3600" i="1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516216" y="274638"/>
            <a:ext cx="2304256" cy="9941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04.12.24</a:t>
            </a:r>
          </a:p>
          <a:p>
            <a:pPr algn="ctr"/>
            <a:r>
              <a:rPr lang="ru-RU" b="1" dirty="0" smtClean="0"/>
              <a:t>Писали – 43 </a:t>
            </a:r>
          </a:p>
          <a:p>
            <a:pPr algn="ctr"/>
            <a:r>
              <a:rPr lang="ru-RU" b="1" dirty="0" smtClean="0"/>
              <a:t>(зачет)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378498"/>
          </a:xfrm>
        </p:spPr>
        <p:txBody>
          <a:bodyPr/>
          <a:lstStyle/>
          <a:p>
            <a:r>
              <a:rPr lang="ru-RU" dirty="0" smtClean="0"/>
              <a:t>Структура работы: 27 заданий, включая сочинение</a:t>
            </a:r>
            <a:endParaRPr lang="ru-RU" dirty="0"/>
          </a:p>
        </p:txBody>
      </p:sp>
      <p:pic>
        <p:nvPicPr>
          <p:cNvPr id="1026" name="Picture 2" descr="C:\Users\Владелец\Desktop\5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b="58219"/>
          <a:stretch/>
        </p:blipFill>
        <p:spPr bwMode="auto">
          <a:xfrm>
            <a:off x="323528" y="303488"/>
            <a:ext cx="8604448" cy="26990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Владелец\Desktop\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51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ВНИМАНИЕ: 2 шкалы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51017105"/>
              </p:ext>
            </p:extLst>
          </p:nvPr>
        </p:nvGraphicFramePr>
        <p:xfrm>
          <a:off x="914400" y="1447800"/>
          <a:ext cx="7772400" cy="4651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3423218432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3573485779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826793654"/>
                    </a:ext>
                  </a:extLst>
                </a:gridCol>
              </a:tblGrid>
              <a:tr h="154849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Аттестат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ВУЗ</a:t>
                      </a:r>
                      <a:endParaRPr lang="ru-RU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863684"/>
                  </a:ext>
                </a:extLst>
              </a:tr>
              <a:tr h="1548499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Русский язык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4400" dirty="0" smtClean="0"/>
                        <a:t>24 балла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36/40 баллов</a:t>
                      </a:r>
                      <a:endParaRPr lang="ru-RU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449534"/>
                  </a:ext>
                </a:extLst>
              </a:tr>
              <a:tr h="1548499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Математика (профиль)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/>
                        <a:t>27 баллов</a:t>
                      </a:r>
                      <a:endParaRPr lang="ru-RU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/>
                        <a:t>39 баллов</a:t>
                      </a:r>
                      <a:endParaRPr lang="ru-RU" sz="4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178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20618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2116</TotalTime>
  <Words>749</Words>
  <Application>Microsoft Office PowerPoint</Application>
  <PresentationFormat>Экран (4:3)</PresentationFormat>
  <Paragraphs>117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Calibri</vt:lpstr>
      <vt:lpstr>Cambria</vt:lpstr>
      <vt:lpstr>Franklin Gothic Book</vt:lpstr>
      <vt:lpstr>Perpetua</vt:lpstr>
      <vt:lpstr>Wingdings 2</vt:lpstr>
      <vt:lpstr>Справедливость</vt:lpstr>
      <vt:lpstr>Родительское собрание 11 классы</vt:lpstr>
      <vt:lpstr>sch6krsk.gosuslugi.ru </vt:lpstr>
      <vt:lpstr>Актуальность</vt:lpstr>
      <vt:lpstr>Повестка</vt:lpstr>
      <vt:lpstr>  Обязательные ЕГЭ  (для получения аттестата о среднем общем образовании) </vt:lpstr>
      <vt:lpstr>Допуск к ЕГЭ</vt:lpstr>
      <vt:lpstr>Структура работы: 27 заданий, включая сочинение</vt:lpstr>
      <vt:lpstr>Презентация PowerPoint</vt:lpstr>
      <vt:lpstr>ВНИМАНИЕ: 2 шкалы</vt:lpstr>
      <vt:lpstr>Презентация PowerPoint</vt:lpstr>
      <vt:lpstr>Презентация PowerPoint</vt:lpstr>
      <vt:lpstr>Презентация PowerPoint</vt:lpstr>
      <vt:lpstr>Презентация PowerPoint</vt:lpstr>
      <vt:lpstr>Допускаются к ЕГЭ ПОВТОРНО</vt:lpstr>
      <vt:lpstr>Изменения в ЕГЭ</vt:lpstr>
      <vt:lpstr>Выставление итоговых отметок  в аттестат</vt:lpstr>
      <vt:lpstr>Медаль  «За особые успехи в учении»  I и II степеней (приказ </vt:lpstr>
      <vt:lpstr>Сроки сдачи ЕГЭ</vt:lpstr>
      <vt:lpstr>Расписание ЕГЭ (проект)</vt:lpstr>
      <vt:lpstr>Продолжительность экзаменов</vt:lpstr>
      <vt:lpstr>Пробные ЕГЭ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 11 класс</dc:title>
  <dc:creator>Наташа</dc:creator>
  <cp:lastModifiedBy>User</cp:lastModifiedBy>
  <cp:revision>145</cp:revision>
  <dcterms:created xsi:type="dcterms:W3CDTF">2015-01-20T11:12:25Z</dcterms:created>
  <dcterms:modified xsi:type="dcterms:W3CDTF">2024-12-25T03:36:45Z</dcterms:modified>
</cp:coreProperties>
</file>